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2" r:id="rId2"/>
    <p:sldId id="259" r:id="rId3"/>
    <p:sldId id="262" r:id="rId4"/>
    <p:sldId id="263" r:id="rId5"/>
    <p:sldId id="264" r:id="rId6"/>
    <p:sldId id="265" r:id="rId7"/>
    <p:sldId id="284" r:id="rId8"/>
    <p:sldId id="266" r:id="rId9"/>
    <p:sldId id="267" r:id="rId10"/>
    <p:sldId id="268" r:id="rId11"/>
    <p:sldId id="269" r:id="rId12"/>
    <p:sldId id="270" r:id="rId13"/>
    <p:sldId id="273" r:id="rId14"/>
    <p:sldId id="271" r:id="rId15"/>
    <p:sldId id="283" r:id="rId16"/>
    <p:sldId id="282" r:id="rId17"/>
    <p:sldId id="281" r:id="rId18"/>
    <p:sldId id="280" r:id="rId19"/>
    <p:sldId id="279" r:id="rId20"/>
    <p:sldId id="278" r:id="rId21"/>
    <p:sldId id="277" r:id="rId22"/>
    <p:sldId id="276" r:id="rId23"/>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Si5yxdTBhXmpuGsHV5viQ==" hashData="g4d7p4IQI8HvFylQfCvx6naMnxaabO59y7omC4IEaIwIC22WJdH9U55vqZ13CLha2DIKbw8CQOJ6/Nu1urzg5g=="/>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50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95638213-A791-4AD4-A2ED-5B9BFD89F8A0}" type="datetimeFigureOut">
              <a:rPr lang="en-US" smtClean="0"/>
              <a:t>9/17/2026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2D89B292-9B35-485C-9A4B-00642E43C3FA}" type="slidenum">
              <a:rPr lang="en-US" smtClean="0"/>
              <a:t>‹#›</a:t>
            </a:fld>
            <a:endParaRPr lang="en-US"/>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2FF2BC61-529B-4C6C-AE73-952DABEEB3F0}" type="datetime1">
              <a:rPr lang="en-US" smtClean="0"/>
              <a:t>9/17/2026</a:t>
            </a:fld>
            <a:endParaRPr lang="en-US"/>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491C5586-062C-4B70-82B2-A1EE40E0A269}" type="datetime1">
              <a:rPr lang="en-US" smtClean="0"/>
              <a:t>9/17/2026</a:t>
            </a:fld>
            <a:endParaRPr lang="en-US"/>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5EF69575-CA44-4CAC-872C-C0328F92EA08}" type="datetime1">
              <a:rPr lang="en-US" smtClean="0"/>
              <a:t>9/17/2026</a:t>
            </a:fld>
            <a:endParaRPr lang="en-US"/>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43F6475B-4302-4CF1-96B3-71873EDC77FE}" type="datetime1">
              <a:rPr lang="en-US" smtClean="0"/>
              <a:t>9/17/2026</a:t>
            </a:fld>
            <a:endParaRPr lang="en-US"/>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EB293322-3036-4D2B-9D2F-7BD56289AD2E}" type="datetime1">
              <a:rPr lang="en-US" smtClean="0"/>
              <a:t>9/17/2026</a:t>
            </a:fld>
            <a:endParaRPr lang="en-US"/>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CACC65F1-F5DF-44AE-ABCD-CB570D2F9221}" type="datetime1">
              <a:rPr lang="en-US" smtClean="0"/>
              <a:t>9/17/2026</a:t>
            </a:fld>
            <a:endParaRPr lang="en-US"/>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FFD02DCE-9453-4CC8-AA6F-6FF6A0D2A1FB}" type="datetime1">
              <a:rPr lang="en-US" smtClean="0"/>
              <a:t>9/17/2026</a:t>
            </a:fld>
            <a:endParaRPr lang="en-US"/>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3B00BC80-2D1A-4300-96AC-AABA7799DBA1}" type="datetime1">
              <a:rPr lang="en-US" smtClean="0"/>
              <a:t>9/17/2026</a:t>
            </a:fld>
            <a:endParaRPr lang="en-US"/>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3FC34E02-1E2D-469F-94A4-DAF3710FC96A}" type="datetime1">
              <a:rPr lang="en-US" smtClean="0"/>
              <a:t>9/17/2026</a:t>
            </a:fld>
            <a:endParaRPr lang="en-US"/>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75ED7FFC-D38C-4075-A455-677DE7DDCEED}" type="datetime1">
              <a:rPr lang="en-US" smtClean="0"/>
              <a:t>9/17/2026</a:t>
            </a:fld>
            <a:endParaRPr lang="en-US"/>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BAB25BBD-3F00-451A-8D10-A6F73617D103}" type="datetime1">
              <a:rPr lang="en-US" smtClean="0"/>
              <a:t>9/17/2026</a:t>
            </a:fld>
            <a:endParaRPr lang="en-US"/>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058D40-1D7C-4C6C-9E24-1DB39180673F}" type="datetime1">
              <a:rPr lang="en-US" smtClean="0"/>
              <a:t>9/17/2026</a:t>
            </a:fld>
            <a:endParaRPr lang="en-US"/>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3"/>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4"/>
          <a:stretch>
            <a:fillRect/>
          </a:stretch>
        </p:blipFill>
        <p:spPr>
          <a:xfrm>
            <a:off x="5296692" y="4284811"/>
            <a:ext cx="4174480" cy="1168854"/>
          </a:xfrm>
          <a:prstGeom prst="rect">
            <a:avLst/>
          </a:prstGeom>
        </p:spPr>
      </p:pic>
      <p:sp>
        <p:nvSpPr>
          <p:cNvPr id="3" name="TextBox 2">
            <a:extLst>
              <a:ext uri="{FF2B5EF4-FFF2-40B4-BE49-F238E27FC236}">
                <a16:creationId xmlns:a16="http://schemas.microsoft.com/office/drawing/2014/main" id="{052B2002-519E-F29B-CA5B-08D9AF34CC54}"/>
              </a:ext>
            </a:extLst>
          </p:cNvPr>
          <p:cNvSpPr txBox="1"/>
          <p:nvPr/>
        </p:nvSpPr>
        <p:spPr>
          <a:xfrm>
            <a:off x="889000" y="1003300"/>
            <a:ext cx="10629900" cy="2285241"/>
          </a:xfrm>
          <a:prstGeom prst="rect">
            <a:avLst/>
          </a:prstGeom>
          <a:noFill/>
        </p:spPr>
        <p:txBody>
          <a:bodyPr wrap="square">
            <a:spAutoFit/>
          </a:bodyPr>
          <a:lstStyle/>
          <a:p>
            <a:pPr algn="ctr"/>
            <a:r>
              <a:rPr lang="en-US" sz="4400" dirty="0">
                <a:solidFill>
                  <a:schemeClr val="bg1"/>
                </a:solidFill>
              </a:rPr>
              <a:t>Water District Boards:</a:t>
            </a:r>
          </a:p>
          <a:p>
            <a:pPr algn="ctr"/>
            <a:endParaRPr lang="en-US" sz="4400" dirty="0">
              <a:solidFill>
                <a:schemeClr val="bg1"/>
              </a:solidFill>
            </a:endParaRPr>
          </a:p>
          <a:p>
            <a:pPr algn="ctr"/>
            <a:r>
              <a:rPr lang="en-US" sz="4400" dirty="0">
                <a:solidFill>
                  <a:schemeClr val="bg1"/>
                </a:solidFill>
              </a:rPr>
              <a:t>Responsibilities and Operations</a:t>
            </a:r>
          </a:p>
          <a:p>
            <a:endParaRPr lang="en-US" sz="1050" dirty="0"/>
          </a:p>
        </p:txBody>
      </p:sp>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55600"/>
            <a:ext cx="10515600" cy="1574799"/>
          </a:xfrm>
        </p:spPr>
        <p:txBody>
          <a:bodyPr>
            <a:noAutofit/>
          </a:bodyPr>
          <a:lstStyle/>
          <a:p>
            <a:r>
              <a:rPr lang="en-US" sz="3200" i="1" dirty="0">
                <a:solidFill>
                  <a:schemeClr val="bg1"/>
                </a:solidFill>
              </a:rPr>
              <a:t>What should I know now that I have been appointed and confirmed as a member of my local water district board?</a:t>
            </a:r>
            <a:br>
              <a:rPr lang="en-US" sz="3200" i="1" dirty="0">
                <a:solidFill>
                  <a:schemeClr val="bg1"/>
                </a:solidFill>
              </a:rPr>
            </a:br>
            <a:endParaRPr lang="en-US" sz="32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457200">
              <a:buFont typeface="Wingdings" panose="05000000000000000000" pitchFamily="2" charset="2"/>
              <a:buChar char="§"/>
            </a:pPr>
            <a:r>
              <a:rPr lang="en-US" sz="2800" dirty="0">
                <a:solidFill>
                  <a:schemeClr val="bg1"/>
                </a:solidFill>
              </a:rPr>
              <a:t>	You are a director of an independent government entity.</a:t>
            </a:r>
            <a:br>
              <a:rPr lang="en-US" sz="2800" dirty="0">
                <a:solidFill>
                  <a:schemeClr val="bg1"/>
                </a:solidFill>
              </a:rPr>
            </a:br>
            <a:endParaRPr lang="en-US" sz="2800" dirty="0">
              <a:solidFill>
                <a:schemeClr val="bg1"/>
              </a:solidFill>
            </a:endParaRPr>
          </a:p>
          <a:p>
            <a:pPr marL="457200">
              <a:buFont typeface="Wingdings" panose="05000000000000000000" pitchFamily="2" charset="2"/>
              <a:buChar char="§"/>
            </a:pPr>
            <a:r>
              <a:rPr lang="en-US" sz="2800" dirty="0">
                <a:solidFill>
                  <a:schemeClr val="bg1"/>
                </a:solidFill>
              </a:rPr>
              <a:t> 	You have an obligation to educate yourself on your legal responsibilities.</a:t>
            </a:r>
            <a:br>
              <a:rPr lang="en-US" sz="2800" dirty="0">
                <a:solidFill>
                  <a:schemeClr val="bg1"/>
                </a:solidFill>
              </a:rPr>
            </a:br>
            <a:endParaRPr lang="en-US" sz="2800" dirty="0">
              <a:solidFill>
                <a:schemeClr val="bg1"/>
              </a:solidFill>
            </a:endParaRPr>
          </a:p>
          <a:p>
            <a:pPr marL="457200">
              <a:buFont typeface="Wingdings" panose="05000000000000000000" pitchFamily="2" charset="2"/>
              <a:buChar char="§"/>
            </a:pPr>
            <a:r>
              <a:rPr lang="en-US" sz="2800" dirty="0">
                <a:solidFill>
                  <a:schemeClr val="bg1"/>
                </a:solidFill>
              </a:rPr>
              <a:t>    Your duty of loyalty is not to those who appointed you, but to the water district and its customers.</a:t>
            </a:r>
            <a:br>
              <a:rPr lang="en-US" sz="2800" dirty="0">
                <a:solidFill>
                  <a:schemeClr val="bg1"/>
                </a:solidFill>
              </a:rPr>
            </a:br>
            <a:endParaRPr lang="en-US" sz="2800" dirty="0">
              <a:solidFill>
                <a:schemeClr val="bg1"/>
              </a:solidFill>
            </a:endParaRPr>
          </a:p>
          <a:p>
            <a:pPr marL="457200">
              <a:buFont typeface="Wingdings" panose="05000000000000000000" pitchFamily="2" charset="2"/>
              <a:buChar char="§"/>
            </a:pPr>
            <a:r>
              <a:rPr lang="en-US" sz="2800" dirty="0">
                <a:solidFill>
                  <a:schemeClr val="bg1"/>
                </a:solidFill>
              </a:rPr>
              <a:t>    The Kentucky Public Service Commission regulates public utilities in Kentucky, but neither it, nor its staff are your adversary.  </a:t>
            </a:r>
          </a:p>
          <a:p>
            <a:pPr marL="0" indent="0">
              <a:buNone/>
            </a:pP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a:t>
            </a:fld>
            <a:endParaRPr lang="en-US"/>
          </a:p>
        </p:txBody>
      </p:sp>
    </p:spTree>
    <p:extLst>
      <p:ext uri="{BB962C8B-B14F-4D97-AF65-F5344CB8AC3E}">
        <p14:creationId xmlns:p14="http://schemas.microsoft.com/office/powerpoint/2010/main" val="147008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pPr algn="ctr"/>
            <a:r>
              <a:rPr lang="en-US" sz="3200" dirty="0">
                <a:solidFill>
                  <a:schemeClr val="bg1"/>
                </a:solidFill>
              </a:rPr>
              <a:t>Who do you answer to?</a:t>
            </a:r>
            <a:br>
              <a:rPr lang="en-US" sz="3200" dirty="0"/>
            </a:br>
            <a:endParaRPr lang="en-US" sz="32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4"/>
            <a:ext cx="10515600" cy="4667247"/>
          </a:xfrm>
        </p:spPr>
        <p:txBody>
          <a:bodyPr>
            <a:normAutofit fontScale="70000" lnSpcReduction="20000"/>
          </a:bodyPr>
          <a:lstStyle/>
          <a:p>
            <a:r>
              <a:rPr lang="en-US" sz="4800" dirty="0">
                <a:solidFill>
                  <a:schemeClr val="bg1"/>
                </a:solidFill>
              </a:rPr>
              <a:t>You DO NOT answer to the county judge-executive or the fiscal court – water districts and their boards are independent entities established by county government, but they are not a department of county government (KRS 74.070).</a:t>
            </a:r>
          </a:p>
          <a:p>
            <a:pPr marL="457200" indent="-457200">
              <a:buFont typeface="Arial" panose="020B0604020202020204" pitchFamily="34" charset="0"/>
              <a:buChar char="•"/>
            </a:pPr>
            <a:r>
              <a:rPr lang="en-US" sz="4800" dirty="0">
                <a:solidFill>
                  <a:schemeClr val="bg1"/>
                </a:solidFill>
              </a:rPr>
              <a:t>The Public Service Commission </a:t>
            </a:r>
            <a:r>
              <a:rPr lang="en-US" sz="4800" i="1" dirty="0">
                <a:solidFill>
                  <a:schemeClr val="bg1"/>
                </a:solidFill>
              </a:rPr>
              <a:t>– </a:t>
            </a:r>
            <a:r>
              <a:rPr lang="en-US" sz="4800" dirty="0">
                <a:solidFill>
                  <a:schemeClr val="bg1"/>
                </a:solidFill>
              </a:rPr>
              <a:t> has primary jurisdiction over water districts and their boards (KRS 278.015)</a:t>
            </a:r>
            <a:endParaRPr lang="en-US" sz="4800" i="1" dirty="0">
              <a:solidFill>
                <a:schemeClr val="bg1"/>
              </a:solidFill>
            </a:endParaRPr>
          </a:p>
          <a:p>
            <a:pPr marL="457200" indent="-457200">
              <a:buFont typeface="Arial" panose="020B0604020202020204" pitchFamily="34" charset="0"/>
              <a:buChar char="•"/>
            </a:pPr>
            <a:r>
              <a:rPr lang="en-US" sz="4800" dirty="0">
                <a:solidFill>
                  <a:schemeClr val="bg1"/>
                </a:solidFill>
              </a:rPr>
              <a:t>You have a fiduciary duty to the water district – an obligation to maintain it in good financial and operating condition.</a:t>
            </a:r>
          </a:p>
          <a:p>
            <a:endParaRPr lang="en-US" sz="4500" dirty="0">
              <a:solidFill>
                <a:schemeClr val="bg1"/>
              </a:solidFill>
            </a:endParaRPr>
          </a:p>
          <a:p>
            <a:endParaRPr lang="en-US" sz="4500" dirty="0">
              <a:solidFill>
                <a:schemeClr val="bg1"/>
              </a:solidFill>
            </a:endParaRP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9804656-8267-4508-3F81-101F510FF9AB}"/>
              </a:ext>
            </a:extLst>
          </p:cNvPr>
          <p:cNvSpPr>
            <a:spLocks noGrp="1"/>
          </p:cNvSpPr>
          <p:nvPr>
            <p:ph type="sldNum" sz="quarter" idx="12"/>
          </p:nvPr>
        </p:nvSpPr>
        <p:spPr/>
        <p:txBody>
          <a:bodyPr/>
          <a:lstStyle/>
          <a:p>
            <a:fld id="{85C42EE7-FE79-4F97-B36E-8DE404E350A4}" type="slidenum">
              <a:rPr lang="en-US" smtClean="0"/>
              <a:t>3</a:t>
            </a:fld>
            <a:endParaRPr lang="en-US"/>
          </a:p>
        </p:txBody>
      </p:sp>
    </p:spTree>
    <p:extLst>
      <p:ext uri="{BB962C8B-B14F-4D97-AF65-F5344CB8AC3E}">
        <p14:creationId xmlns:p14="http://schemas.microsoft.com/office/powerpoint/2010/main" val="324591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pPr algn="ctr"/>
            <a:r>
              <a:rPr lang="en-US" sz="3200" dirty="0">
                <a:solidFill>
                  <a:schemeClr val="bg1"/>
                </a:solidFill>
              </a:rPr>
              <a:t>What is a Fiduciary Duty?</a:t>
            </a:r>
            <a:br>
              <a:rPr lang="en-US" sz="3200" dirty="0">
                <a:solidFill>
                  <a:schemeClr val="bg1"/>
                </a:solidFill>
              </a:rPr>
            </a:br>
            <a:endParaRPr lang="en-US" sz="32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77500" lnSpcReduction="20000"/>
          </a:bodyPr>
          <a:lstStyle/>
          <a:p>
            <a:pPr marL="571500" indent="-571500">
              <a:lnSpc>
                <a:spcPct val="200000"/>
              </a:lnSpc>
              <a:buFont typeface="Wingdings" panose="05000000000000000000" pitchFamily="2" charset="2"/>
              <a:buChar char="Ø"/>
            </a:pPr>
            <a:r>
              <a:rPr lang="en-US" sz="2800" dirty="0">
                <a:solidFill>
                  <a:schemeClr val="bg1"/>
                </a:solidFill>
              </a:rPr>
              <a:t>From the Latin </a:t>
            </a:r>
            <a:r>
              <a:rPr lang="en-US" sz="2800" i="1" dirty="0">
                <a:solidFill>
                  <a:schemeClr val="bg1"/>
                </a:solidFill>
              </a:rPr>
              <a:t>fiducia</a:t>
            </a:r>
            <a:r>
              <a:rPr lang="en-US" sz="2800" dirty="0">
                <a:solidFill>
                  <a:schemeClr val="bg1"/>
                </a:solidFill>
              </a:rPr>
              <a:t> meaning “trust”</a:t>
            </a:r>
          </a:p>
          <a:p>
            <a:pPr marL="571500" indent="-571500">
              <a:lnSpc>
                <a:spcPct val="200000"/>
              </a:lnSpc>
              <a:buFont typeface="Wingdings" panose="05000000000000000000" pitchFamily="2" charset="2"/>
              <a:buChar char="Ø"/>
            </a:pPr>
            <a:r>
              <a:rPr lang="en-US" sz="2800" dirty="0">
                <a:solidFill>
                  <a:schemeClr val="bg1"/>
                </a:solidFill>
              </a:rPr>
              <a:t>Having the power and obligation to act for another under circumstances which require total trust, good faith, and honesty</a:t>
            </a:r>
          </a:p>
          <a:p>
            <a:pPr marL="571500" indent="-571500">
              <a:lnSpc>
                <a:spcPct val="200000"/>
              </a:lnSpc>
              <a:buFont typeface="Wingdings" panose="05000000000000000000" pitchFamily="2" charset="2"/>
              <a:buChar char="Ø"/>
            </a:pPr>
            <a:r>
              <a:rPr lang="en-US" sz="2800" dirty="0">
                <a:solidFill>
                  <a:schemeClr val="bg1"/>
                </a:solidFill>
              </a:rPr>
              <a:t>There is no legal standard of care higher than fiduciary duty 	</a:t>
            </a:r>
          </a:p>
          <a:p>
            <a:pPr marL="571500" indent="-571500">
              <a:lnSpc>
                <a:spcPct val="200000"/>
              </a:lnSpc>
              <a:buFont typeface="Wingdings" panose="05000000000000000000" pitchFamily="2" charset="2"/>
              <a:buChar char="Ø"/>
            </a:pPr>
            <a:r>
              <a:rPr lang="en-US" sz="2800" dirty="0">
                <a:solidFill>
                  <a:schemeClr val="bg1"/>
                </a:solidFill>
              </a:rPr>
              <a:t>Acting in the best interest of the water utility, even when it is against your personal best interest</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1FDB943-D731-1511-3EF8-67F0FFD27257}"/>
              </a:ext>
            </a:extLst>
          </p:cNvPr>
          <p:cNvSpPr>
            <a:spLocks noGrp="1"/>
          </p:cNvSpPr>
          <p:nvPr>
            <p:ph type="sldNum" sz="quarter" idx="12"/>
          </p:nvPr>
        </p:nvSpPr>
        <p:spPr/>
        <p:txBody>
          <a:bodyPr/>
          <a:lstStyle/>
          <a:p>
            <a:fld id="{85C42EE7-FE79-4F97-B36E-8DE404E350A4}" type="slidenum">
              <a:rPr lang="en-US" smtClean="0"/>
              <a:t>4</a:t>
            </a:fld>
            <a:endParaRPr lang="en-US"/>
          </a:p>
        </p:txBody>
      </p:sp>
    </p:spTree>
    <p:extLst>
      <p:ext uri="{BB962C8B-B14F-4D97-AF65-F5344CB8AC3E}">
        <p14:creationId xmlns:p14="http://schemas.microsoft.com/office/powerpoint/2010/main" val="174241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pPr algn="ctr"/>
            <a:r>
              <a:rPr lang="en-US" sz="3200" dirty="0">
                <a:solidFill>
                  <a:schemeClr val="bg1"/>
                </a:solidFill>
              </a:rPr>
              <a:t>Results of Breaching Your Fiduciary Duty:</a:t>
            </a:r>
            <a:br>
              <a:rPr lang="en-US" sz="3200" dirty="0">
                <a:solidFill>
                  <a:schemeClr val="bg1"/>
                </a:solidFill>
              </a:rPr>
            </a:br>
            <a:endParaRPr lang="en-US" sz="3200"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85000" lnSpcReduction="20000"/>
          </a:bodyPr>
          <a:lstStyle/>
          <a:p>
            <a:pPr marL="800100" lvl="1" indent="-342900">
              <a:lnSpc>
                <a:spcPct val="150000"/>
              </a:lnSpc>
              <a:buFont typeface="Wingdings" panose="05000000000000000000" pitchFamily="2" charset="2"/>
              <a:buChar char="Ø"/>
            </a:pPr>
            <a:r>
              <a:rPr lang="en-US" sz="2800" dirty="0">
                <a:solidFill>
                  <a:schemeClr val="bg1"/>
                </a:solidFill>
              </a:rPr>
              <a:t>Damage to your District’s finances</a:t>
            </a:r>
          </a:p>
          <a:p>
            <a:pPr marL="800100" lvl="1" indent="-342900">
              <a:lnSpc>
                <a:spcPct val="150000"/>
              </a:lnSpc>
              <a:buFont typeface="Wingdings" panose="05000000000000000000" pitchFamily="2" charset="2"/>
              <a:buChar char="Ø"/>
            </a:pPr>
            <a:r>
              <a:rPr lang="en-US" sz="2800" dirty="0">
                <a:solidFill>
                  <a:schemeClr val="bg1"/>
                </a:solidFill>
              </a:rPr>
              <a:t>Impairment of your District’s ability to provide service</a:t>
            </a:r>
          </a:p>
          <a:p>
            <a:pPr marL="800100" lvl="1" indent="-342900">
              <a:lnSpc>
                <a:spcPct val="150000"/>
              </a:lnSpc>
              <a:buFont typeface="Wingdings" panose="05000000000000000000" pitchFamily="2" charset="2"/>
              <a:buChar char="Ø"/>
            </a:pPr>
            <a:r>
              <a:rPr lang="en-US" sz="2800" dirty="0">
                <a:solidFill>
                  <a:schemeClr val="bg1"/>
                </a:solidFill>
              </a:rPr>
              <a:t>Damage to your District’s reputation in the community and with other utilities and regulating agencies</a:t>
            </a:r>
          </a:p>
          <a:p>
            <a:pPr marL="800100" lvl="1" indent="-342900">
              <a:lnSpc>
                <a:spcPct val="150000"/>
              </a:lnSpc>
              <a:buFont typeface="Wingdings" panose="05000000000000000000" pitchFamily="2" charset="2"/>
              <a:buChar char="Ø"/>
            </a:pPr>
            <a:r>
              <a:rPr lang="en-US" sz="2800" dirty="0">
                <a:solidFill>
                  <a:schemeClr val="bg1"/>
                </a:solidFill>
              </a:rPr>
              <a:t>Personal embarrassment for you and your family</a:t>
            </a:r>
          </a:p>
          <a:p>
            <a:pPr marL="800100" lvl="1" indent="-342900">
              <a:lnSpc>
                <a:spcPct val="150000"/>
              </a:lnSpc>
              <a:buFont typeface="Wingdings" panose="05000000000000000000" pitchFamily="2" charset="2"/>
              <a:buChar char="Ø"/>
            </a:pPr>
            <a:r>
              <a:rPr lang="en-US" sz="2800" dirty="0">
                <a:solidFill>
                  <a:schemeClr val="bg1"/>
                </a:solidFill>
              </a:rPr>
              <a:t>Damage to your personal reputation</a:t>
            </a:r>
          </a:p>
          <a:p>
            <a:pPr marL="800100" lvl="1" indent="-342900">
              <a:lnSpc>
                <a:spcPct val="150000"/>
              </a:lnSpc>
              <a:buFont typeface="Wingdings" panose="05000000000000000000" pitchFamily="2" charset="2"/>
              <a:buChar char="Ø"/>
            </a:pPr>
            <a:r>
              <a:rPr lang="en-US" sz="2800" dirty="0">
                <a:solidFill>
                  <a:schemeClr val="bg1"/>
                </a:solidFill>
              </a:rPr>
              <a:t>Possible financial penalties</a:t>
            </a:r>
          </a:p>
          <a:p>
            <a:pPr marL="800100" lvl="1" indent="-342900">
              <a:lnSpc>
                <a:spcPct val="150000"/>
              </a:lnSpc>
              <a:buFont typeface="Wingdings" panose="05000000000000000000" pitchFamily="2" charset="2"/>
              <a:buChar char="Ø"/>
            </a:pPr>
            <a:r>
              <a:rPr lang="en-US" sz="2800" dirty="0">
                <a:solidFill>
                  <a:schemeClr val="bg1"/>
                </a:solidFill>
              </a:rPr>
              <a:t>Possible removal from office</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441034-94EE-CA2A-E812-8891EC563196}"/>
              </a:ext>
            </a:extLst>
          </p:cNvPr>
          <p:cNvSpPr>
            <a:spLocks noGrp="1"/>
          </p:cNvSpPr>
          <p:nvPr>
            <p:ph type="sldNum" sz="quarter" idx="12"/>
          </p:nvPr>
        </p:nvSpPr>
        <p:spPr/>
        <p:txBody>
          <a:bodyPr/>
          <a:lstStyle/>
          <a:p>
            <a:fld id="{85C42EE7-FE79-4F97-B36E-8DE404E350A4}" type="slidenum">
              <a:rPr lang="en-US" smtClean="0"/>
              <a:t>5</a:t>
            </a:fld>
            <a:endParaRPr lang="en-US"/>
          </a:p>
        </p:txBody>
      </p:sp>
    </p:spTree>
    <p:extLst>
      <p:ext uri="{BB962C8B-B14F-4D97-AF65-F5344CB8AC3E}">
        <p14:creationId xmlns:p14="http://schemas.microsoft.com/office/powerpoint/2010/main" val="1729143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Removal from office</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r>
              <a:rPr lang="en-US" sz="2800" dirty="0">
                <a:solidFill>
                  <a:schemeClr val="bg1"/>
                </a:solidFill>
              </a:rPr>
              <a:t>The PSC may remove commissioners, but only for good cause and after a hearing:</a:t>
            </a:r>
          </a:p>
          <a:p>
            <a:pPr marL="457200" indent="-457200">
              <a:buFont typeface="Arial" panose="020B0604020202020204" pitchFamily="34" charset="0"/>
              <a:buChar char="•"/>
            </a:pPr>
            <a:r>
              <a:rPr lang="en-US" sz="2800" dirty="0">
                <a:solidFill>
                  <a:schemeClr val="bg1"/>
                </a:solidFill>
              </a:rPr>
              <a:t>Neglect of duty</a:t>
            </a:r>
          </a:p>
          <a:p>
            <a:pPr marL="457200" indent="-457200">
              <a:buFont typeface="Arial" panose="020B0604020202020204" pitchFamily="34" charset="0"/>
              <a:buChar char="•"/>
            </a:pPr>
            <a:r>
              <a:rPr lang="en-US" sz="2800" dirty="0">
                <a:solidFill>
                  <a:schemeClr val="bg1"/>
                </a:solidFill>
              </a:rPr>
              <a:t>Malfeasance</a:t>
            </a:r>
          </a:p>
          <a:p>
            <a:pPr marL="457200" indent="-457200">
              <a:buFont typeface="Arial" panose="020B0604020202020204" pitchFamily="34" charset="0"/>
              <a:buChar char="•"/>
            </a:pPr>
            <a:r>
              <a:rPr lang="en-US" sz="2800" dirty="0">
                <a:solidFill>
                  <a:schemeClr val="bg1"/>
                </a:solidFill>
              </a:rPr>
              <a:t>Incompetence</a:t>
            </a:r>
          </a:p>
          <a:p>
            <a:pPr marL="457200" indent="-457200">
              <a:buFont typeface="Arial" panose="020B0604020202020204" pitchFamily="34" charset="0"/>
              <a:buChar char="•"/>
            </a:pPr>
            <a:r>
              <a:rPr lang="en-US" sz="2800" dirty="0">
                <a:solidFill>
                  <a:schemeClr val="bg1"/>
                </a:solidFill>
              </a:rPr>
              <a:t>Failure to comply with PSC rules, regulations, orders</a:t>
            </a:r>
          </a:p>
          <a:p>
            <a:pPr marL="1371600" lvl="2" indent="-457200">
              <a:buFont typeface="Wingdings" panose="05000000000000000000" pitchFamily="2" charset="2"/>
              <a:buChar char="q"/>
            </a:pPr>
            <a:r>
              <a:rPr lang="en-US" sz="2800" i="1" dirty="0">
                <a:solidFill>
                  <a:schemeClr val="bg1"/>
                </a:solidFill>
              </a:rPr>
              <a:t>See</a:t>
            </a:r>
            <a:r>
              <a:rPr lang="en-US" sz="2800" dirty="0">
                <a:solidFill>
                  <a:schemeClr val="bg1"/>
                </a:solidFill>
              </a:rPr>
              <a:t> KRS 74.025 </a:t>
            </a:r>
            <a:r>
              <a:rPr lang="en-US" sz="2000" i="1" u="sng" dirty="0">
                <a:solidFill>
                  <a:schemeClr val="bg1"/>
                </a:solidFill>
              </a:rPr>
              <a:t>All of the above are examples of breaches of fiduciary duty</a:t>
            </a:r>
            <a:endParaRPr lang="en-US" sz="2800" i="1" dirty="0">
              <a:solidFill>
                <a:schemeClr val="bg1"/>
              </a:solidFill>
            </a:endParaRPr>
          </a:p>
          <a:p>
            <a:pPr marL="457200" indent="-457200">
              <a:buFont typeface="Arial" panose="020B0604020202020204" pitchFamily="34" charset="0"/>
              <a:buChar char="•"/>
            </a:pPr>
            <a:endParaRPr lang="en-US" sz="2800" dirty="0">
              <a:solidFill>
                <a:schemeClr val="bg1"/>
              </a:solidFill>
            </a:endParaRPr>
          </a:p>
          <a:p>
            <a:r>
              <a:rPr lang="en-US" sz="2800" dirty="0">
                <a:solidFill>
                  <a:schemeClr val="bg1"/>
                </a:solidFill>
              </a:rPr>
              <a:t>County judges-executive may remove water district commissioners (</a:t>
            </a:r>
            <a:r>
              <a:rPr lang="en-US" sz="2800" i="1" dirty="0">
                <a:solidFill>
                  <a:schemeClr val="bg1"/>
                </a:solidFill>
              </a:rPr>
              <a:t>See </a:t>
            </a:r>
            <a:r>
              <a:rPr lang="en-US" sz="2800" dirty="0">
                <a:solidFill>
                  <a:schemeClr val="bg1"/>
                </a:solidFill>
              </a:rPr>
              <a:t>KRS 65.007) – but only for good cause and after a hearing</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267EE09-F41D-4E1F-3341-0BE42162B32D}"/>
              </a:ext>
            </a:extLst>
          </p:cNvPr>
          <p:cNvSpPr>
            <a:spLocks noGrp="1"/>
          </p:cNvSpPr>
          <p:nvPr>
            <p:ph type="sldNum" sz="quarter" idx="12"/>
          </p:nvPr>
        </p:nvSpPr>
        <p:spPr/>
        <p:txBody>
          <a:bodyPr/>
          <a:lstStyle/>
          <a:p>
            <a:fld id="{85C42EE7-FE79-4F97-B36E-8DE404E350A4}" type="slidenum">
              <a:rPr lang="en-US" smtClean="0"/>
              <a:t>6</a:t>
            </a:fld>
            <a:endParaRPr lang="en-US"/>
          </a:p>
        </p:txBody>
      </p:sp>
    </p:spTree>
    <p:extLst>
      <p:ext uri="{BB962C8B-B14F-4D97-AF65-F5344CB8AC3E}">
        <p14:creationId xmlns:p14="http://schemas.microsoft.com/office/powerpoint/2010/main" val="134882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The Definition of Willful</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20000"/>
          </a:bodyPr>
          <a:lstStyle/>
          <a:p>
            <a:pPr algn="just"/>
            <a:r>
              <a:rPr lang="en-US" u="sng" dirty="0">
                <a:solidFill>
                  <a:schemeClr val="bg1"/>
                </a:solidFill>
              </a:rPr>
              <a:t>While a willful violation has been defined as an act that is committed intentionally, not accidentally or involuntarily, it has also been stated that a willful violation does not necessarily and solely entail an intention to do wrong and inflict injury but may include conduct which reflects an indifference to its natural consequences.  For civil and administrative proceedings, a willful violation has been explained as one which is intentional, knowing, voluntary, deliberate or obstinate, although it may be neither malevolent nor with the purpose to violate the law.</a:t>
            </a:r>
          </a:p>
          <a:p>
            <a:pPr algn="just"/>
            <a:endParaRPr lang="en-US" u="sng" dirty="0">
              <a:solidFill>
                <a:schemeClr val="bg1"/>
              </a:solidFill>
            </a:endParaRPr>
          </a:p>
          <a:p>
            <a:pPr algn="just"/>
            <a:r>
              <a:rPr lang="en-US" sz="1900" dirty="0">
                <a:solidFill>
                  <a:schemeClr val="bg1"/>
                </a:solidFill>
              </a:rPr>
              <a:t>Case No. 1992-00016, </a:t>
            </a:r>
            <a:r>
              <a:rPr lang="en-US" sz="1900" i="1" dirty="0">
                <a:solidFill>
                  <a:schemeClr val="bg1"/>
                </a:solidFill>
              </a:rPr>
              <a:t>M.A. V.I.S.S., Inc. and Mr. Darby Alleged Failure to Comply with Commission Regulations</a:t>
            </a:r>
            <a:r>
              <a:rPr lang="en-US" sz="1900" dirty="0">
                <a:solidFill>
                  <a:schemeClr val="bg1"/>
                </a:solidFill>
              </a:rPr>
              <a:t> (Ky. PSC July 1, 1992). </a:t>
            </a:r>
          </a:p>
          <a:p>
            <a:pPr algn="just"/>
            <a:r>
              <a:rPr lang="en-US" sz="1900" dirty="0">
                <a:solidFill>
                  <a:schemeClr val="bg1"/>
                </a:solidFill>
              </a:rPr>
              <a:t> Case No. 1993-00044, </a:t>
            </a:r>
            <a:r>
              <a:rPr lang="en-US" sz="1900" i="1" dirty="0">
                <a:solidFill>
                  <a:schemeClr val="bg1"/>
                </a:solidFill>
              </a:rPr>
              <a:t>Jackson Purchase Electric Cooperative Corporation, Inc. Alleged Failure to Comply with Commission Regulations </a:t>
            </a:r>
            <a:r>
              <a:rPr lang="en-US" sz="1900" dirty="0">
                <a:solidFill>
                  <a:schemeClr val="bg1"/>
                </a:solidFill>
              </a:rPr>
              <a:t>(Ky. PSC), citing Huddleston v. Hughes, 843 S.W.2d 901, 905 (Ky. App. 1992). </a:t>
            </a:r>
          </a:p>
          <a:p>
            <a:pPr algn="just"/>
            <a:r>
              <a:rPr lang="en-US" sz="1900" dirty="0">
                <a:solidFill>
                  <a:schemeClr val="bg1"/>
                </a:solidFill>
              </a:rPr>
              <a:t>Case No. 1999-00001, </a:t>
            </a:r>
            <a:r>
              <a:rPr lang="en-US" sz="1900" i="1" dirty="0">
                <a:solidFill>
                  <a:schemeClr val="bg1"/>
                </a:solidFill>
              </a:rPr>
              <a:t>Bluegrass Gas Sales, Inc., Alleged Violation of KRS 278.300 (Ky. PSC July 8, 1999) at 5, citing Woods v. </a:t>
            </a:r>
            <a:r>
              <a:rPr lang="en-US" sz="1900" i="1" dirty="0" err="1">
                <a:solidFill>
                  <a:schemeClr val="bg1"/>
                </a:solidFill>
              </a:rPr>
              <a:t>Carsey</a:t>
            </a:r>
            <a:r>
              <a:rPr lang="en-US" sz="1900" i="1" dirty="0">
                <a:solidFill>
                  <a:schemeClr val="bg1"/>
                </a:solidFill>
              </a:rPr>
              <a:t>,</a:t>
            </a:r>
            <a:r>
              <a:rPr lang="en-US" sz="1900" dirty="0">
                <a:solidFill>
                  <a:schemeClr val="bg1"/>
                </a:solidFill>
              </a:rPr>
              <a:t> 200 P.2d 208 (Cal. App. 1948).</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267EE09-F41D-4E1F-3341-0BE42162B32D}"/>
              </a:ext>
            </a:extLst>
          </p:cNvPr>
          <p:cNvSpPr>
            <a:spLocks noGrp="1"/>
          </p:cNvSpPr>
          <p:nvPr>
            <p:ph type="sldNum" sz="quarter" idx="12"/>
          </p:nvPr>
        </p:nvSpPr>
        <p:spPr/>
        <p:txBody>
          <a:bodyPr/>
          <a:lstStyle/>
          <a:p>
            <a:fld id="{85C42EE7-FE79-4F97-B36E-8DE404E350A4}" type="slidenum">
              <a:rPr lang="en-US" smtClean="0"/>
              <a:t>7</a:t>
            </a:fld>
            <a:endParaRPr lang="en-US"/>
          </a:p>
        </p:txBody>
      </p:sp>
    </p:spTree>
    <p:extLst>
      <p:ext uri="{BB962C8B-B14F-4D97-AF65-F5344CB8AC3E}">
        <p14:creationId xmlns:p14="http://schemas.microsoft.com/office/powerpoint/2010/main" val="4116961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Board meetings</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sz="2800" dirty="0">
                <a:solidFill>
                  <a:schemeClr val="bg1"/>
                </a:solidFill>
              </a:rPr>
              <a:t>Must Comply with Kentucky Open Meetings Act!</a:t>
            </a:r>
          </a:p>
          <a:p>
            <a:pPr marL="914400" lvl="1" indent="-457200">
              <a:buFont typeface="Wingdings" panose="05000000000000000000" pitchFamily="2" charset="2"/>
              <a:buChar char="q"/>
            </a:pPr>
            <a:r>
              <a:rPr lang="en-US" sz="2400" dirty="0">
                <a:solidFill>
                  <a:schemeClr val="bg1"/>
                </a:solidFill>
              </a:rPr>
              <a:t>KRS  61.805 – 61.850  </a:t>
            </a:r>
            <a:r>
              <a:rPr lang="en-US" sz="2400" i="1" u="sng" dirty="0">
                <a:solidFill>
                  <a:schemeClr val="bg1"/>
                </a:solidFill>
              </a:rPr>
              <a:t>The formation of public policy is public business and shall not be conducted in secret. Exceptions provided for by law shall be strictly construed.</a:t>
            </a:r>
          </a:p>
          <a:p>
            <a:pPr marL="1828800" lvl="3" indent="-457200">
              <a:buFont typeface="Wingdings" panose="05000000000000000000" pitchFamily="2" charset="2"/>
              <a:buChar char="ü"/>
            </a:pPr>
            <a:r>
              <a:rPr lang="en-US" sz="2400" dirty="0">
                <a:solidFill>
                  <a:schemeClr val="bg1"/>
                </a:solidFill>
              </a:rPr>
              <a:t>Regular meetings must held according to a schedule.</a:t>
            </a:r>
          </a:p>
          <a:p>
            <a:pPr marL="1828800" lvl="3" indent="-457200">
              <a:buFont typeface="Wingdings" panose="05000000000000000000" pitchFamily="2" charset="2"/>
              <a:buChar char="ü"/>
            </a:pPr>
            <a:r>
              <a:rPr lang="en-US" sz="2400" dirty="0">
                <a:solidFill>
                  <a:schemeClr val="bg1"/>
                </a:solidFill>
              </a:rPr>
              <a:t>The schedule must be made available to the public.</a:t>
            </a:r>
          </a:p>
          <a:p>
            <a:pPr marL="1828800" lvl="3" indent="-457200">
              <a:buFont typeface="Wingdings" panose="05000000000000000000" pitchFamily="2" charset="2"/>
              <a:buChar char="ü"/>
            </a:pPr>
            <a:r>
              <a:rPr lang="en-US" sz="2400" dirty="0">
                <a:solidFill>
                  <a:schemeClr val="bg1"/>
                </a:solidFill>
              </a:rPr>
              <a:t>Meetings must be open to the public and held at a place convenient to the public.</a:t>
            </a:r>
          </a:p>
          <a:p>
            <a:pPr marL="1828800" lvl="3" indent="-457200">
              <a:buFont typeface="Wingdings" panose="05000000000000000000" pitchFamily="2" charset="2"/>
              <a:buChar char="ü"/>
            </a:pPr>
            <a:r>
              <a:rPr lang="en-US" sz="2400" dirty="0">
                <a:solidFill>
                  <a:schemeClr val="bg1"/>
                </a:solidFill>
              </a:rPr>
              <a:t>There must not be any condition placed on attending a meeting.</a:t>
            </a:r>
          </a:p>
          <a:p>
            <a:pPr marL="1828800" lvl="3" indent="-457200">
              <a:buFont typeface="Wingdings" panose="05000000000000000000" pitchFamily="2" charset="2"/>
              <a:buChar char="ü"/>
            </a:pPr>
            <a:r>
              <a:rPr lang="en-US" sz="2400" dirty="0">
                <a:solidFill>
                  <a:schemeClr val="bg1"/>
                </a:solidFill>
              </a:rPr>
              <a:t>News media must be permitted to attend and to record.</a:t>
            </a:r>
          </a:p>
          <a:p>
            <a:pPr marL="1828800" lvl="3" indent="-457200">
              <a:buFont typeface="Wingdings" panose="05000000000000000000" pitchFamily="2" charset="2"/>
              <a:buChar char="ü"/>
            </a:pPr>
            <a:r>
              <a:rPr lang="en-US" sz="2400" dirty="0">
                <a:solidFill>
                  <a:schemeClr val="bg1"/>
                </a:solidFill>
              </a:rPr>
              <a:t>Minutes must be kept.</a:t>
            </a:r>
          </a:p>
          <a:p>
            <a:pPr marL="1828800" lvl="3" indent="-457200">
              <a:buFont typeface="Wingdings" panose="05000000000000000000" pitchFamily="2" charset="2"/>
              <a:buChar char="ü"/>
            </a:pPr>
            <a:r>
              <a:rPr lang="en-US" sz="2400" dirty="0">
                <a:solidFill>
                  <a:schemeClr val="bg1"/>
                </a:solidFill>
              </a:rPr>
              <a:t>Statutory requirements for going into closed session </a:t>
            </a:r>
          </a:p>
          <a:p>
            <a:pPr marL="1828800" lvl="3" indent="-457200">
              <a:buFont typeface="Wingdings" panose="05000000000000000000" pitchFamily="2" charset="2"/>
              <a:buChar char="ü"/>
            </a:pPr>
            <a:r>
              <a:rPr lang="en-US" sz="2400" dirty="0">
                <a:solidFill>
                  <a:schemeClr val="bg1"/>
                </a:solidFill>
              </a:rPr>
              <a:t>Closed session permitted only for purposes in KRS 61.810.</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3B7A6220-0779-23EF-E8DC-7047452D96C1}"/>
              </a:ext>
            </a:extLst>
          </p:cNvPr>
          <p:cNvSpPr>
            <a:spLocks noGrp="1"/>
          </p:cNvSpPr>
          <p:nvPr>
            <p:ph type="sldNum" sz="quarter" idx="12"/>
          </p:nvPr>
        </p:nvSpPr>
        <p:spPr/>
        <p:txBody>
          <a:bodyPr/>
          <a:lstStyle/>
          <a:p>
            <a:fld id="{85C42EE7-FE79-4F97-B36E-8DE404E350A4}" type="slidenum">
              <a:rPr lang="en-US" smtClean="0"/>
              <a:t>8</a:t>
            </a:fld>
            <a:endParaRPr lang="en-US"/>
          </a:p>
        </p:txBody>
      </p:sp>
    </p:spTree>
    <p:extLst>
      <p:ext uri="{BB962C8B-B14F-4D97-AF65-F5344CB8AC3E}">
        <p14:creationId xmlns:p14="http://schemas.microsoft.com/office/powerpoint/2010/main" val="208327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Board meetings</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457200" indent="-457200">
              <a:buFont typeface="Arial" panose="020B0604020202020204" pitchFamily="34" charset="0"/>
              <a:buChar char="•"/>
            </a:pPr>
            <a:r>
              <a:rPr lang="en-US" sz="2800" dirty="0">
                <a:solidFill>
                  <a:schemeClr val="bg1"/>
                </a:solidFill>
              </a:rPr>
              <a:t>Compliance with Kentucky Open Meetings Act</a:t>
            </a:r>
          </a:p>
          <a:p>
            <a:pPr marL="800100" lvl="1" indent="-342900">
              <a:buFont typeface="Wingdings" panose="05000000000000000000" pitchFamily="2" charset="2"/>
              <a:buChar char="q"/>
            </a:pPr>
            <a:r>
              <a:rPr lang="en-US" sz="2400" dirty="0">
                <a:solidFill>
                  <a:schemeClr val="bg1"/>
                </a:solidFill>
              </a:rPr>
              <a:t>KRS 61.810 </a:t>
            </a:r>
            <a:r>
              <a:rPr lang="en-US" sz="2400" u="sng" dirty="0">
                <a:solidFill>
                  <a:schemeClr val="bg1"/>
                </a:solidFill>
              </a:rPr>
              <a:t>Exceptions to Open Meetings Include:</a:t>
            </a:r>
          </a:p>
          <a:p>
            <a:pPr marL="1257300" lvl="2" indent="-342900">
              <a:buFont typeface="Wingdings" panose="05000000000000000000" pitchFamily="2" charset="2"/>
              <a:buChar char="Ø"/>
            </a:pPr>
            <a:endParaRPr lang="en-US" sz="2400" dirty="0">
              <a:solidFill>
                <a:schemeClr val="bg1"/>
              </a:solidFill>
            </a:endParaRPr>
          </a:p>
          <a:p>
            <a:pPr marL="1257300" lvl="2" indent="-342900">
              <a:buFont typeface="Wingdings" panose="05000000000000000000" pitchFamily="2" charset="2"/>
              <a:buChar char="Ø"/>
            </a:pPr>
            <a:r>
              <a:rPr lang="en-US" sz="2400" dirty="0">
                <a:solidFill>
                  <a:schemeClr val="bg1"/>
                </a:solidFill>
              </a:rPr>
              <a:t>Deliberations on acquisition or sale of real property</a:t>
            </a:r>
          </a:p>
          <a:p>
            <a:pPr marL="1257300" lvl="2" indent="-342900">
              <a:buFont typeface="Wingdings" panose="05000000000000000000" pitchFamily="2" charset="2"/>
              <a:buChar char="Ø"/>
            </a:pPr>
            <a:endParaRPr lang="en-US" sz="2400" dirty="0">
              <a:solidFill>
                <a:schemeClr val="bg1"/>
              </a:solidFill>
            </a:endParaRPr>
          </a:p>
          <a:p>
            <a:pPr marL="1257300" lvl="2" indent="-342900">
              <a:buFont typeface="Wingdings" panose="05000000000000000000" pitchFamily="2" charset="2"/>
              <a:buChar char="Ø"/>
            </a:pPr>
            <a:r>
              <a:rPr lang="en-US" sz="2400" dirty="0">
                <a:solidFill>
                  <a:schemeClr val="bg1"/>
                </a:solidFill>
              </a:rPr>
              <a:t>Discussions of proposed or pending litigation </a:t>
            </a:r>
          </a:p>
          <a:p>
            <a:pPr marL="914400" lvl="2" indent="0">
              <a:buNone/>
            </a:pPr>
            <a:endParaRPr lang="en-US" sz="2400" dirty="0">
              <a:solidFill>
                <a:schemeClr val="bg1"/>
              </a:solidFill>
            </a:endParaRPr>
          </a:p>
          <a:p>
            <a:pPr marL="1257300" lvl="2" indent="-342900">
              <a:buFont typeface="Wingdings" panose="05000000000000000000" pitchFamily="2" charset="2"/>
              <a:buChar char="Ø"/>
            </a:pPr>
            <a:r>
              <a:rPr lang="en-US" sz="2400" dirty="0">
                <a:solidFill>
                  <a:schemeClr val="bg1"/>
                </a:solidFill>
              </a:rPr>
              <a:t>Discussions that will lead to appointment, discipline, or dismissal of an individual employee or member. </a:t>
            </a:r>
            <a:r>
              <a:rPr lang="en-US" sz="2400" i="1" dirty="0">
                <a:solidFill>
                  <a:schemeClr val="bg1"/>
                </a:solidFill>
              </a:rPr>
              <a:t>Must not be used to permit discussion of general personnel matters in secret!</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2692F1D-98A4-067C-7C2A-71A4BE0A13C6}"/>
              </a:ext>
            </a:extLst>
          </p:cNvPr>
          <p:cNvSpPr>
            <a:spLocks noGrp="1"/>
          </p:cNvSpPr>
          <p:nvPr>
            <p:ph type="sldNum" sz="quarter" idx="12"/>
          </p:nvPr>
        </p:nvSpPr>
        <p:spPr/>
        <p:txBody>
          <a:bodyPr/>
          <a:lstStyle/>
          <a:p>
            <a:fld id="{85C42EE7-FE79-4F97-B36E-8DE404E350A4}" type="slidenum">
              <a:rPr lang="en-US" smtClean="0"/>
              <a:t>9</a:t>
            </a:fld>
            <a:endParaRPr lang="en-US"/>
          </a:p>
        </p:txBody>
      </p:sp>
    </p:spTree>
    <p:extLst>
      <p:ext uri="{BB962C8B-B14F-4D97-AF65-F5344CB8AC3E}">
        <p14:creationId xmlns:p14="http://schemas.microsoft.com/office/powerpoint/2010/main" val="285394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Board meetings</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sz="2800" dirty="0">
                <a:solidFill>
                  <a:schemeClr val="bg1"/>
                </a:solidFill>
              </a:rPr>
              <a:t>Compliance with Kentucky Open Meetings Act</a:t>
            </a:r>
          </a:p>
          <a:p>
            <a:pPr marL="800100" lvl="1" indent="-342900">
              <a:buFont typeface="Wingdings" panose="05000000000000000000" pitchFamily="2" charset="2"/>
              <a:buChar char="q"/>
            </a:pPr>
            <a:r>
              <a:rPr lang="en-US" sz="2400" dirty="0">
                <a:solidFill>
                  <a:schemeClr val="bg1"/>
                </a:solidFill>
              </a:rPr>
              <a:t>KRS 61.815 </a:t>
            </a:r>
            <a:r>
              <a:rPr lang="en-US" sz="2400" u="sng" dirty="0">
                <a:solidFill>
                  <a:schemeClr val="bg1"/>
                </a:solidFill>
              </a:rPr>
              <a:t>Requirements for Closed Session:</a:t>
            </a:r>
          </a:p>
          <a:p>
            <a:pPr marL="1257300" lvl="2" indent="-342900">
              <a:lnSpc>
                <a:spcPct val="150000"/>
              </a:lnSpc>
              <a:buFont typeface="Wingdings" panose="05000000000000000000" pitchFamily="2" charset="2"/>
              <a:buChar char="Ø"/>
            </a:pPr>
            <a:r>
              <a:rPr lang="en-US" sz="2400" dirty="0">
                <a:solidFill>
                  <a:schemeClr val="bg1"/>
                </a:solidFill>
              </a:rPr>
              <a:t>Announce in open meeting that you intend to go into closed session</a:t>
            </a:r>
          </a:p>
          <a:p>
            <a:pPr marL="1257300" lvl="2" indent="-342900">
              <a:lnSpc>
                <a:spcPct val="150000"/>
              </a:lnSpc>
              <a:buFont typeface="Wingdings" panose="05000000000000000000" pitchFamily="2" charset="2"/>
              <a:buChar char="Ø"/>
            </a:pPr>
            <a:r>
              <a:rPr lang="en-US" sz="2400" dirty="0">
                <a:solidFill>
                  <a:schemeClr val="bg1"/>
                </a:solidFill>
              </a:rPr>
              <a:t>State the general nature of the business to be discussed in closed session</a:t>
            </a:r>
          </a:p>
          <a:p>
            <a:pPr marL="1257300" lvl="2" indent="-342900">
              <a:lnSpc>
                <a:spcPct val="150000"/>
              </a:lnSpc>
              <a:buFont typeface="Wingdings" panose="05000000000000000000" pitchFamily="2" charset="2"/>
              <a:buChar char="Ø"/>
            </a:pPr>
            <a:r>
              <a:rPr lang="en-US" sz="2400" dirty="0">
                <a:solidFill>
                  <a:schemeClr val="bg1"/>
                </a:solidFill>
              </a:rPr>
              <a:t>State the provision of KRS 61.810 that permits the closed session</a:t>
            </a:r>
          </a:p>
          <a:p>
            <a:pPr marL="1257300" lvl="2" indent="-342900">
              <a:buFont typeface="Wingdings" panose="05000000000000000000" pitchFamily="2" charset="2"/>
              <a:buChar char="Ø"/>
            </a:pPr>
            <a:r>
              <a:rPr lang="en-US" sz="2400" dirty="0">
                <a:solidFill>
                  <a:schemeClr val="bg1"/>
                </a:solidFill>
              </a:rPr>
              <a:t>A motion must be made and carried by a vote of the majority to go into closed session.</a:t>
            </a:r>
          </a:p>
          <a:p>
            <a:pPr marL="1257300" lvl="2" indent="-342900">
              <a:lnSpc>
                <a:spcPct val="150000"/>
              </a:lnSpc>
              <a:buFont typeface="Wingdings" panose="05000000000000000000" pitchFamily="2" charset="2"/>
              <a:buChar char="Ø"/>
            </a:pPr>
            <a:r>
              <a:rPr lang="en-US" sz="2400" dirty="0">
                <a:solidFill>
                  <a:schemeClr val="bg1"/>
                </a:solidFill>
              </a:rPr>
              <a:t>Nothing must be discussed in closed session besides what was announced</a:t>
            </a:r>
          </a:p>
          <a:p>
            <a:pPr marL="1257300" lvl="2" indent="-342900">
              <a:lnSpc>
                <a:spcPct val="150000"/>
              </a:lnSpc>
              <a:buFont typeface="Wingdings" panose="05000000000000000000" pitchFamily="2" charset="2"/>
              <a:buChar char="Ø"/>
            </a:pPr>
            <a:r>
              <a:rPr lang="en-US" sz="2400" b="1" dirty="0">
                <a:solidFill>
                  <a:schemeClr val="bg1"/>
                </a:solidFill>
              </a:rPr>
              <a:t>No final action can take place in closed session</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CE35988-FCA7-6A92-E03E-69C1B70B4E90}"/>
              </a:ext>
            </a:extLst>
          </p:cNvPr>
          <p:cNvSpPr>
            <a:spLocks noGrp="1"/>
          </p:cNvSpPr>
          <p:nvPr>
            <p:ph type="sldNum" sz="quarter" idx="12"/>
          </p:nvPr>
        </p:nvSpPr>
        <p:spPr/>
        <p:txBody>
          <a:bodyPr/>
          <a:lstStyle/>
          <a:p>
            <a:fld id="{85C42EE7-FE79-4F97-B36E-8DE404E350A4}" type="slidenum">
              <a:rPr lang="en-US" smtClean="0"/>
              <a:t>10</a:t>
            </a:fld>
            <a:endParaRPr lang="en-US"/>
          </a:p>
        </p:txBody>
      </p:sp>
    </p:spTree>
    <p:extLst>
      <p:ext uri="{BB962C8B-B14F-4D97-AF65-F5344CB8AC3E}">
        <p14:creationId xmlns:p14="http://schemas.microsoft.com/office/powerpoint/2010/main" val="4099855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Board meetings</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457200" indent="-457200">
              <a:buFont typeface="Arial" panose="020B0604020202020204" pitchFamily="34" charset="0"/>
              <a:buChar char="•"/>
            </a:pPr>
            <a:r>
              <a:rPr lang="en-US" sz="2800" dirty="0">
                <a:solidFill>
                  <a:schemeClr val="bg1"/>
                </a:solidFill>
              </a:rPr>
              <a:t>Go beyond simple compliance with the Kentucky Open Meetings Act</a:t>
            </a:r>
          </a:p>
          <a:p>
            <a:pPr marL="914400" lvl="1" indent="-457200">
              <a:buFont typeface="Wingdings" panose="05000000000000000000" pitchFamily="2" charset="2"/>
              <a:buChar char="ü"/>
            </a:pPr>
            <a:r>
              <a:rPr lang="en-US" sz="2800" dirty="0">
                <a:solidFill>
                  <a:schemeClr val="bg1"/>
                </a:solidFill>
              </a:rPr>
              <a:t>	</a:t>
            </a:r>
            <a:r>
              <a:rPr lang="en-US" sz="2600" dirty="0">
                <a:solidFill>
                  <a:schemeClr val="bg1"/>
                </a:solidFill>
              </a:rPr>
              <a:t>Schedule meetings at a consistent time – stick to the schedule</a:t>
            </a:r>
          </a:p>
          <a:p>
            <a:pPr marL="914400" lvl="1" indent="-457200">
              <a:buFont typeface="Wingdings" panose="05000000000000000000" pitchFamily="2" charset="2"/>
              <a:buChar char="ü"/>
            </a:pPr>
            <a:r>
              <a:rPr lang="en-US" sz="2600" dirty="0">
                <a:solidFill>
                  <a:schemeClr val="bg1"/>
                </a:solidFill>
              </a:rPr>
              <a:t>	Avoid special or emergency meetings that require little public 	notice</a:t>
            </a:r>
          </a:p>
          <a:p>
            <a:pPr marL="914400" lvl="1" indent="-457200">
              <a:buFont typeface="Wingdings" panose="05000000000000000000" pitchFamily="2" charset="2"/>
              <a:buChar char="ü"/>
            </a:pPr>
            <a:r>
              <a:rPr lang="en-US" sz="2600" dirty="0">
                <a:solidFill>
                  <a:schemeClr val="bg1"/>
                </a:solidFill>
              </a:rPr>
              <a:t>	Publish detailed agendas well in advance</a:t>
            </a:r>
            <a:br>
              <a:rPr lang="en-US" sz="2600" dirty="0">
                <a:solidFill>
                  <a:schemeClr val="bg1"/>
                </a:solidFill>
              </a:rPr>
            </a:br>
            <a:endParaRPr lang="en-US" sz="2600" dirty="0">
              <a:solidFill>
                <a:schemeClr val="bg1"/>
              </a:solidFill>
            </a:endParaRPr>
          </a:p>
          <a:p>
            <a:pPr marL="457200" indent="-457200">
              <a:buFont typeface="Arial" panose="020B0604020202020204" pitchFamily="34" charset="0"/>
              <a:buChar char="•"/>
            </a:pPr>
            <a:r>
              <a:rPr lang="en-US" sz="2800" dirty="0">
                <a:solidFill>
                  <a:schemeClr val="bg1"/>
                </a:solidFill>
              </a:rPr>
              <a:t>Give customers an opportunity to participate</a:t>
            </a:r>
          </a:p>
          <a:p>
            <a:pPr marL="914400" lvl="1" indent="-457200">
              <a:buFont typeface="Wingdings" panose="05000000000000000000" pitchFamily="2" charset="2"/>
              <a:buChar char="ü"/>
            </a:pPr>
            <a:r>
              <a:rPr lang="en-US" sz="2800" dirty="0">
                <a:solidFill>
                  <a:schemeClr val="bg1"/>
                </a:solidFill>
              </a:rPr>
              <a:t>	</a:t>
            </a:r>
            <a:r>
              <a:rPr lang="en-US" sz="2600" dirty="0">
                <a:solidFill>
                  <a:schemeClr val="bg1"/>
                </a:solidFill>
              </a:rPr>
              <a:t>Public comments/questions at start of meeting rather than 	end – or do both</a:t>
            </a:r>
          </a:p>
          <a:p>
            <a:pPr marL="0" indent="0">
              <a:buNone/>
            </a:pPr>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AF1EE8D-9AD8-1D92-CEA8-CD97AD559F1A}"/>
              </a:ext>
            </a:extLst>
          </p:cNvPr>
          <p:cNvSpPr>
            <a:spLocks noGrp="1"/>
          </p:cNvSpPr>
          <p:nvPr>
            <p:ph type="sldNum" sz="quarter" idx="12"/>
          </p:nvPr>
        </p:nvSpPr>
        <p:spPr/>
        <p:txBody>
          <a:bodyPr/>
          <a:lstStyle/>
          <a:p>
            <a:fld id="{85C42EE7-FE79-4F97-B36E-8DE404E350A4}" type="slidenum">
              <a:rPr lang="en-US" smtClean="0"/>
              <a:t>11</a:t>
            </a:fld>
            <a:endParaRPr lang="en-US"/>
          </a:p>
        </p:txBody>
      </p:sp>
    </p:spTree>
    <p:extLst>
      <p:ext uri="{BB962C8B-B14F-4D97-AF65-F5344CB8AC3E}">
        <p14:creationId xmlns:p14="http://schemas.microsoft.com/office/powerpoint/2010/main" val="2685781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r>
              <a:rPr lang="en-US" sz="3600" dirty="0">
                <a:solidFill>
                  <a:schemeClr val="bg1"/>
                </a:solidFill>
              </a:rPr>
              <a:t>Board minutes</a:t>
            </a:r>
            <a:br>
              <a:rPr lang="en-US" sz="4400" dirty="0"/>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457200" indent="-457200">
              <a:buFont typeface="Arial" panose="020B0604020202020204" pitchFamily="34" charset="0"/>
              <a:buChar char="•"/>
            </a:pPr>
            <a:r>
              <a:rPr lang="en-US" sz="2800" dirty="0">
                <a:solidFill>
                  <a:schemeClr val="bg1"/>
                </a:solidFill>
              </a:rPr>
              <a:t>Start with a detailed agenda</a:t>
            </a:r>
          </a:p>
          <a:p>
            <a:pPr marL="457200" indent="-457200">
              <a:buFont typeface="Arial" panose="020B0604020202020204" pitchFamily="34" charset="0"/>
              <a:buChar char="•"/>
            </a:pPr>
            <a:r>
              <a:rPr lang="en-US" sz="2800" dirty="0">
                <a:solidFill>
                  <a:schemeClr val="bg1"/>
                </a:solidFill>
              </a:rPr>
              <a:t>Keep detailed board minutes</a:t>
            </a:r>
          </a:p>
          <a:p>
            <a:pPr marL="457200" indent="-457200">
              <a:buFont typeface="Arial" panose="020B0604020202020204" pitchFamily="34" charset="0"/>
              <a:buChar char="•"/>
            </a:pPr>
            <a:r>
              <a:rPr lang="en-US" sz="2800" dirty="0">
                <a:solidFill>
                  <a:schemeClr val="bg1"/>
                </a:solidFill>
              </a:rPr>
              <a:t>Record every board action – include votes</a:t>
            </a:r>
          </a:p>
          <a:p>
            <a:pPr marL="457200" indent="-457200">
              <a:buFont typeface="Arial" panose="020B0604020202020204" pitchFamily="34" charset="0"/>
              <a:buChar char="•"/>
            </a:pPr>
            <a:r>
              <a:rPr lang="en-US" sz="2800" dirty="0">
                <a:solidFill>
                  <a:schemeClr val="bg1"/>
                </a:solidFill>
              </a:rPr>
              <a:t>Retain minutes – they may be requested by the PSC</a:t>
            </a:r>
          </a:p>
          <a:p>
            <a:pPr marL="457200" indent="-457200">
              <a:buFont typeface="Arial" panose="020B0604020202020204" pitchFamily="34" charset="0"/>
              <a:buChar char="•"/>
            </a:pPr>
            <a:r>
              <a:rPr lang="en-US" sz="2800" dirty="0">
                <a:solidFill>
                  <a:schemeClr val="bg1"/>
                </a:solidFill>
              </a:rPr>
              <a:t>Make them available to public</a:t>
            </a:r>
            <a:endParaRPr lang="en-US" sz="20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B11E9A1-896C-CC82-A318-8893C4EE93D1}"/>
              </a:ext>
            </a:extLst>
          </p:cNvPr>
          <p:cNvSpPr>
            <a:spLocks noGrp="1"/>
          </p:cNvSpPr>
          <p:nvPr>
            <p:ph type="sldNum" sz="quarter" idx="12"/>
          </p:nvPr>
        </p:nvSpPr>
        <p:spPr/>
        <p:txBody>
          <a:bodyPr/>
          <a:lstStyle/>
          <a:p>
            <a:fld id="{85C42EE7-FE79-4F97-B36E-8DE404E350A4}" type="slidenum">
              <a:rPr lang="en-US" smtClean="0"/>
              <a:t>12</a:t>
            </a:fld>
            <a:endParaRPr lang="en-US"/>
          </a:p>
        </p:txBody>
      </p:sp>
    </p:spTree>
    <p:extLst>
      <p:ext uri="{BB962C8B-B14F-4D97-AF65-F5344CB8AC3E}">
        <p14:creationId xmlns:p14="http://schemas.microsoft.com/office/powerpoint/2010/main" val="4256780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fontScale="90000"/>
          </a:bodyPr>
          <a:lstStyle/>
          <a:p>
            <a:pPr algn="ctr"/>
            <a:br>
              <a:rPr lang="en-US" sz="3600" dirty="0">
                <a:solidFill>
                  <a:schemeClr val="bg1"/>
                </a:solidFill>
              </a:rPr>
            </a:br>
            <a:br>
              <a:rPr lang="en-US" sz="3600" dirty="0">
                <a:solidFill>
                  <a:schemeClr val="bg1"/>
                </a:solidFill>
              </a:rPr>
            </a:br>
            <a:r>
              <a:rPr lang="en-US" sz="3600" dirty="0">
                <a:solidFill>
                  <a:schemeClr val="bg1"/>
                </a:solidFill>
              </a:rPr>
              <a:t>Water District Board has Sole Responsibility for:</a:t>
            </a:r>
            <a:br>
              <a:rPr lang="en-US" sz="3600" dirty="0">
                <a:solidFill>
                  <a:schemeClr val="bg1"/>
                </a:solidFill>
              </a:rPr>
            </a:br>
            <a:br>
              <a:rPr lang="en-US" sz="4400" dirty="0">
                <a:solidFill>
                  <a:schemeClr val="bg1"/>
                </a:solidFill>
              </a:rPr>
            </a:br>
            <a:endParaRPr lang="en-US" b="1" dirty="0">
              <a:solidFill>
                <a:schemeClr val="bg1"/>
              </a:solidFill>
            </a:endParaRP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914400" lvl="1" indent="-457200">
              <a:lnSpc>
                <a:spcPct val="200000"/>
              </a:lnSpc>
              <a:buFont typeface="Arial" panose="020B0604020202020204" pitchFamily="34" charset="0"/>
              <a:buChar char="•"/>
            </a:pPr>
            <a:r>
              <a:rPr lang="en-US" sz="2800" dirty="0">
                <a:solidFill>
                  <a:schemeClr val="bg1"/>
                </a:solidFill>
              </a:rPr>
              <a:t>Rates-Understand what a rate case is and isn’t.</a:t>
            </a:r>
          </a:p>
          <a:p>
            <a:pPr marL="914400" lvl="1" indent="-457200">
              <a:lnSpc>
                <a:spcPct val="200000"/>
              </a:lnSpc>
              <a:buFont typeface="Arial" panose="020B0604020202020204" pitchFamily="34" charset="0"/>
              <a:buChar char="•"/>
            </a:pPr>
            <a:r>
              <a:rPr lang="en-US" sz="2800" dirty="0">
                <a:solidFill>
                  <a:schemeClr val="bg1"/>
                </a:solidFill>
              </a:rPr>
              <a:t>Contracting/procurement</a:t>
            </a:r>
          </a:p>
          <a:p>
            <a:pPr marL="914400" lvl="1" indent="-457200">
              <a:lnSpc>
                <a:spcPct val="200000"/>
              </a:lnSpc>
              <a:buFont typeface="Arial" panose="020B0604020202020204" pitchFamily="34" charset="0"/>
              <a:buChar char="•"/>
            </a:pPr>
            <a:r>
              <a:rPr lang="en-US" sz="2800" dirty="0">
                <a:solidFill>
                  <a:schemeClr val="bg1"/>
                </a:solidFill>
              </a:rPr>
              <a:t>Personnel</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B11E9A1-896C-CC82-A318-8893C4EE93D1}"/>
              </a:ext>
            </a:extLst>
          </p:cNvPr>
          <p:cNvSpPr>
            <a:spLocks noGrp="1"/>
          </p:cNvSpPr>
          <p:nvPr>
            <p:ph type="sldNum" sz="quarter" idx="12"/>
          </p:nvPr>
        </p:nvSpPr>
        <p:spPr/>
        <p:txBody>
          <a:bodyPr/>
          <a:lstStyle/>
          <a:p>
            <a:fld id="{85C42EE7-FE79-4F97-B36E-8DE404E350A4}" type="slidenum">
              <a:rPr lang="en-US" smtClean="0"/>
              <a:t>13</a:t>
            </a:fld>
            <a:endParaRPr lang="en-US"/>
          </a:p>
        </p:txBody>
      </p:sp>
    </p:spTree>
    <p:extLst>
      <p:ext uri="{BB962C8B-B14F-4D97-AF65-F5344CB8AC3E}">
        <p14:creationId xmlns:p14="http://schemas.microsoft.com/office/powerpoint/2010/main" val="1391560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571500" indent="-571500">
              <a:buFont typeface="Arial" panose="020B0604020202020204" pitchFamily="34" charset="0"/>
              <a:buChar char="•"/>
            </a:pPr>
            <a:endParaRPr lang="en-US" sz="2600" dirty="0">
              <a:solidFill>
                <a:schemeClr val="bg1"/>
              </a:solidFill>
            </a:endParaRPr>
          </a:p>
          <a:p>
            <a:pPr marL="571500" indent="-571500">
              <a:buFont typeface="Arial" panose="020B0604020202020204" pitchFamily="34" charset="0"/>
              <a:buChar char="•"/>
            </a:pPr>
            <a:r>
              <a:rPr lang="en-US" sz="2600" dirty="0">
                <a:solidFill>
                  <a:schemeClr val="bg1"/>
                </a:solidFill>
              </a:rPr>
              <a:t>A water district board </a:t>
            </a:r>
            <a:r>
              <a:rPr lang="en-US" sz="2600" i="1" dirty="0">
                <a:solidFill>
                  <a:schemeClr val="bg1"/>
                </a:solidFill>
              </a:rPr>
              <a:t>may </a:t>
            </a:r>
            <a:r>
              <a:rPr lang="en-US" sz="2600" dirty="0">
                <a:solidFill>
                  <a:schemeClr val="bg1"/>
                </a:solidFill>
              </a:rPr>
              <a:t>hire a CEO (general manager, superintendent, etc.) – cannot be a commissioner</a:t>
            </a:r>
          </a:p>
          <a:p>
            <a:pPr marL="571500" indent="-571500">
              <a:buFont typeface="Arial" panose="020B0604020202020204" pitchFamily="34" charset="0"/>
              <a:buChar char="•"/>
            </a:pPr>
            <a:r>
              <a:rPr lang="en-US" sz="2600" dirty="0">
                <a:solidFill>
                  <a:schemeClr val="bg1"/>
                </a:solidFill>
              </a:rPr>
              <a:t>CEO is subject to the orders of the district board</a:t>
            </a:r>
          </a:p>
          <a:p>
            <a:pPr marL="571500" indent="-571500">
              <a:buFont typeface="Arial" panose="020B0604020202020204" pitchFamily="34" charset="0"/>
              <a:buChar char="•"/>
            </a:pPr>
            <a:r>
              <a:rPr lang="en-US" sz="2600" dirty="0">
                <a:solidFill>
                  <a:schemeClr val="bg1"/>
                </a:solidFill>
              </a:rPr>
              <a:t>CEO </a:t>
            </a:r>
            <a:r>
              <a:rPr lang="en-US" sz="2600" i="1" dirty="0">
                <a:solidFill>
                  <a:schemeClr val="bg1"/>
                </a:solidFill>
              </a:rPr>
              <a:t>shall</a:t>
            </a:r>
            <a:r>
              <a:rPr lang="en-US" sz="2600" dirty="0">
                <a:solidFill>
                  <a:schemeClr val="bg1"/>
                </a:solidFill>
              </a:rPr>
              <a:t> employ other necessary labor</a:t>
            </a:r>
          </a:p>
          <a:p>
            <a:pPr marL="571500" indent="-571500">
              <a:buFont typeface="Arial" panose="020B0604020202020204" pitchFamily="34" charset="0"/>
              <a:buChar char="•"/>
            </a:pPr>
            <a:r>
              <a:rPr lang="en-US" sz="2600" dirty="0">
                <a:solidFill>
                  <a:schemeClr val="bg1"/>
                </a:solidFill>
              </a:rPr>
              <a:t>CEO </a:t>
            </a:r>
            <a:r>
              <a:rPr lang="en-US" sz="2600" i="1" dirty="0">
                <a:solidFill>
                  <a:schemeClr val="bg1"/>
                </a:solidFill>
              </a:rPr>
              <a:t>shall</a:t>
            </a:r>
            <a:r>
              <a:rPr lang="en-US" sz="2600" dirty="0">
                <a:solidFill>
                  <a:schemeClr val="bg1"/>
                </a:solidFill>
              </a:rPr>
              <a:t> report all expenses to the board</a:t>
            </a:r>
          </a:p>
          <a:p>
            <a:pPr marL="571500" indent="-571500">
              <a:buFont typeface="Arial" panose="020B0604020202020204" pitchFamily="34" charset="0"/>
              <a:buChar char="•"/>
            </a:pPr>
            <a:r>
              <a:rPr lang="en-US" sz="2600" dirty="0">
                <a:solidFill>
                  <a:schemeClr val="bg1"/>
                </a:solidFill>
              </a:rPr>
              <a:t>CEO is equally responsible for compliance with all PSC rules, regulations and orders</a:t>
            </a:r>
          </a:p>
          <a:p>
            <a:pPr marL="0" indent="0">
              <a:buNone/>
            </a:pPr>
            <a:endParaRPr lang="en-US" sz="2600"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14</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normAutofit/>
          </a:bodyPr>
          <a:lstStyle/>
          <a:p>
            <a:pPr algn="ctr"/>
            <a:r>
              <a:rPr lang="en-US" sz="3200" dirty="0">
                <a:solidFill>
                  <a:schemeClr val="bg1"/>
                </a:solidFill>
              </a:rPr>
              <a:t>The chief executive officer (KRS 74.040)</a:t>
            </a:r>
          </a:p>
        </p:txBody>
      </p:sp>
    </p:spTree>
    <p:extLst>
      <p:ext uri="{BB962C8B-B14F-4D97-AF65-F5344CB8AC3E}">
        <p14:creationId xmlns:p14="http://schemas.microsoft.com/office/powerpoint/2010/main" val="1974804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Qualifications</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Salary and benefits</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Employment contracts – length, conditions</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15</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sz="3200" dirty="0">
                <a:solidFill>
                  <a:schemeClr val="bg1"/>
                </a:solidFill>
              </a:rPr>
              <a:t>Selecting a manager – things to consider</a:t>
            </a:r>
            <a:br>
              <a:rPr lang="en-US" sz="4400" dirty="0"/>
            </a:br>
            <a:endParaRPr lang="en-US" dirty="0"/>
          </a:p>
        </p:txBody>
      </p:sp>
    </p:spTree>
    <p:extLst>
      <p:ext uri="{BB962C8B-B14F-4D97-AF65-F5344CB8AC3E}">
        <p14:creationId xmlns:p14="http://schemas.microsoft.com/office/powerpoint/2010/main" val="2996192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r>
              <a:rPr lang="en-US" sz="2800" dirty="0">
                <a:solidFill>
                  <a:schemeClr val="bg1"/>
                </a:solidFill>
              </a:rPr>
              <a:t>Establish a clear chain of command</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Set out duties and responsibilities in writing, with or without an employment contract</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Exercise proper oversight</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Avoid micromanagement</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16</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sz="3200" dirty="0">
                <a:solidFill>
                  <a:schemeClr val="bg1"/>
                </a:solidFill>
              </a:rPr>
              <a:t>Managing your manager</a:t>
            </a:r>
            <a:br>
              <a:rPr lang="en-US" sz="4400" dirty="0"/>
            </a:br>
            <a:endParaRPr lang="en-US" dirty="0"/>
          </a:p>
        </p:txBody>
      </p:sp>
    </p:spTree>
    <p:extLst>
      <p:ext uri="{BB962C8B-B14F-4D97-AF65-F5344CB8AC3E}">
        <p14:creationId xmlns:p14="http://schemas.microsoft.com/office/powerpoint/2010/main" val="865720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r>
              <a:rPr lang="en-US" sz="2800" dirty="0">
                <a:solidFill>
                  <a:schemeClr val="bg1"/>
                </a:solidFill>
              </a:rPr>
              <a:t>More than just complying with notice requirements</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Keep your customers informed</a:t>
            </a:r>
          </a:p>
          <a:p>
            <a:pPr marL="0" indent="0">
              <a:buNone/>
            </a:pPr>
            <a:r>
              <a:rPr lang="en-US" dirty="0">
                <a:solidFill>
                  <a:schemeClr val="bg1"/>
                </a:solidFill>
              </a:rPr>
              <a:t>	</a:t>
            </a:r>
            <a:r>
              <a:rPr lang="en-US" sz="2800" dirty="0">
                <a:solidFill>
                  <a:schemeClr val="bg1"/>
                </a:solidFill>
              </a:rPr>
              <a:t>Public outreach – schools, civic groups, etc.</a:t>
            </a:r>
          </a:p>
          <a:p>
            <a:pPr marL="0" indent="0">
              <a:buNone/>
            </a:pPr>
            <a:r>
              <a:rPr lang="en-US" dirty="0">
                <a:solidFill>
                  <a:schemeClr val="bg1"/>
                </a:solidFill>
              </a:rPr>
              <a:t>	</a:t>
            </a:r>
            <a:r>
              <a:rPr lang="en-US" sz="2800" dirty="0">
                <a:solidFill>
                  <a:schemeClr val="bg1"/>
                </a:solidFill>
              </a:rPr>
              <a:t>Newsletters/bill inserts</a:t>
            </a:r>
          </a:p>
          <a:p>
            <a:pPr marL="0" indent="0">
              <a:buNone/>
            </a:pPr>
            <a:r>
              <a:rPr lang="en-US" dirty="0">
                <a:solidFill>
                  <a:schemeClr val="bg1"/>
                </a:solidFill>
              </a:rPr>
              <a:t>	</a:t>
            </a:r>
            <a:r>
              <a:rPr lang="en-US" sz="2800" dirty="0">
                <a:solidFill>
                  <a:schemeClr val="bg1"/>
                </a:solidFill>
              </a:rPr>
              <a:t>Social media (target mobile devices)</a:t>
            </a:r>
          </a:p>
          <a:p>
            <a:pPr marL="0" indent="0">
              <a:buNone/>
            </a:pPr>
            <a:r>
              <a:rPr lang="en-US" dirty="0">
                <a:solidFill>
                  <a:schemeClr val="bg1"/>
                </a:solidFill>
              </a:rPr>
              <a:t>	</a:t>
            </a:r>
            <a:r>
              <a:rPr lang="en-US" sz="2800" dirty="0">
                <a:solidFill>
                  <a:schemeClr val="bg1"/>
                </a:solidFill>
              </a:rPr>
              <a:t>Emergency notification</a:t>
            </a:r>
          </a:p>
          <a:p>
            <a:pPr marL="0" indent="0">
              <a:buNone/>
            </a:pPr>
            <a:r>
              <a:rPr lang="en-US" dirty="0">
                <a:solidFill>
                  <a:schemeClr val="bg1"/>
                </a:solidFill>
              </a:rPr>
              <a:t>	</a:t>
            </a:r>
            <a:r>
              <a:rPr lang="en-US" sz="2800" dirty="0">
                <a:solidFill>
                  <a:schemeClr val="bg1"/>
                </a:solidFill>
              </a:rPr>
              <a:t>News media</a:t>
            </a: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17</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sz="3200" dirty="0">
                <a:solidFill>
                  <a:schemeClr val="bg1"/>
                </a:solidFill>
              </a:rPr>
              <a:t>Customer communications</a:t>
            </a:r>
            <a:br>
              <a:rPr lang="en-US" sz="4400" dirty="0"/>
            </a:br>
            <a:endParaRPr lang="en-US" dirty="0"/>
          </a:p>
        </p:txBody>
      </p:sp>
    </p:spTree>
    <p:extLst>
      <p:ext uri="{BB962C8B-B14F-4D97-AF65-F5344CB8AC3E}">
        <p14:creationId xmlns:p14="http://schemas.microsoft.com/office/powerpoint/2010/main" val="2544392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r>
              <a:rPr lang="en-US" sz="3200" dirty="0">
                <a:solidFill>
                  <a:schemeClr val="bg1"/>
                </a:solidFill>
              </a:rPr>
              <a:t>Repository of basic information</a:t>
            </a:r>
          </a:p>
          <a:p>
            <a:pPr marL="0" indent="0">
              <a:buNone/>
            </a:pPr>
            <a:r>
              <a:rPr lang="en-US" dirty="0">
                <a:solidFill>
                  <a:schemeClr val="bg1"/>
                </a:solidFill>
              </a:rPr>
              <a:t>	</a:t>
            </a:r>
            <a:r>
              <a:rPr lang="en-US" sz="2800" dirty="0">
                <a:solidFill>
                  <a:schemeClr val="bg1"/>
                </a:solidFill>
              </a:rPr>
              <a:t>- Tariff</a:t>
            </a:r>
          </a:p>
          <a:p>
            <a:pPr marL="0" indent="0">
              <a:buNone/>
            </a:pPr>
            <a:r>
              <a:rPr lang="en-US" dirty="0">
                <a:solidFill>
                  <a:schemeClr val="bg1"/>
                </a:solidFill>
              </a:rPr>
              <a:t>	</a:t>
            </a:r>
            <a:r>
              <a:rPr lang="en-US" sz="2800" dirty="0">
                <a:solidFill>
                  <a:schemeClr val="bg1"/>
                </a:solidFill>
              </a:rPr>
              <a:t>- Water quality reports</a:t>
            </a:r>
          </a:p>
          <a:p>
            <a:pPr marL="0" indent="0">
              <a:buNone/>
            </a:pPr>
            <a:r>
              <a:rPr lang="en-US" dirty="0">
                <a:solidFill>
                  <a:schemeClr val="bg1"/>
                </a:solidFill>
              </a:rPr>
              <a:t>	</a:t>
            </a:r>
            <a:r>
              <a:rPr lang="en-US" sz="2800" dirty="0">
                <a:solidFill>
                  <a:schemeClr val="bg1"/>
                </a:solidFill>
              </a:rPr>
              <a:t>- Advisories</a:t>
            </a:r>
          </a:p>
          <a:p>
            <a:pPr marL="0" indent="0">
              <a:buNone/>
            </a:pPr>
            <a:r>
              <a:rPr lang="en-US" dirty="0">
                <a:solidFill>
                  <a:schemeClr val="bg1"/>
                </a:solidFill>
              </a:rPr>
              <a:t>	</a:t>
            </a:r>
            <a:r>
              <a:rPr lang="en-US" sz="2800" dirty="0">
                <a:solidFill>
                  <a:schemeClr val="bg1"/>
                </a:solidFill>
              </a:rPr>
              <a:t>- News items</a:t>
            </a:r>
          </a:p>
          <a:p>
            <a:pPr marL="0" indent="0">
              <a:buNone/>
            </a:pPr>
            <a:r>
              <a:rPr lang="en-US" dirty="0">
                <a:solidFill>
                  <a:schemeClr val="bg1"/>
                </a:solidFill>
              </a:rPr>
              <a:t>	</a:t>
            </a:r>
            <a:r>
              <a:rPr lang="en-US" sz="2800" dirty="0">
                <a:solidFill>
                  <a:schemeClr val="bg1"/>
                </a:solidFill>
              </a:rPr>
              <a:t>- Customer inquiries</a:t>
            </a:r>
          </a:p>
          <a:p>
            <a:pPr marL="0" indent="0">
              <a:buNone/>
            </a:pPr>
            <a:r>
              <a:rPr lang="en-US" dirty="0">
                <a:solidFill>
                  <a:schemeClr val="bg1"/>
                </a:solidFill>
              </a:rPr>
              <a:t>	</a:t>
            </a:r>
            <a:r>
              <a:rPr lang="en-US" sz="2800" dirty="0">
                <a:solidFill>
                  <a:schemeClr val="bg1"/>
                </a:solidFill>
              </a:rPr>
              <a:t>- Meeting schedule</a:t>
            </a: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18</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normAutofit/>
          </a:bodyPr>
          <a:lstStyle/>
          <a:p>
            <a:pPr algn="ctr"/>
            <a:r>
              <a:rPr lang="en-US" sz="3200" dirty="0">
                <a:solidFill>
                  <a:schemeClr val="bg1"/>
                </a:solidFill>
              </a:rPr>
              <a:t>Get a website (if you don’t have one already)</a:t>
            </a:r>
            <a:br>
              <a:rPr lang="en-US" sz="3200" dirty="0">
                <a:solidFill>
                  <a:schemeClr val="bg1"/>
                </a:solidFill>
              </a:rPr>
            </a:br>
            <a:endParaRPr lang="en-US" sz="3200" dirty="0">
              <a:solidFill>
                <a:schemeClr val="bg1"/>
              </a:solidFill>
            </a:endParaRPr>
          </a:p>
        </p:txBody>
      </p:sp>
    </p:spTree>
    <p:extLst>
      <p:ext uri="{BB962C8B-B14F-4D97-AF65-F5344CB8AC3E}">
        <p14:creationId xmlns:p14="http://schemas.microsoft.com/office/powerpoint/2010/main" val="714430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r>
              <a:rPr lang="en-US" sz="2800" dirty="0">
                <a:solidFill>
                  <a:schemeClr val="bg1"/>
                </a:solidFill>
              </a:rPr>
              <a:t>Your county government does</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 Create your site within the county site</a:t>
            </a:r>
            <a:br>
              <a:rPr lang="en-US" sz="2800" dirty="0">
                <a:solidFill>
                  <a:schemeClr val="bg1"/>
                </a:solidFill>
              </a:rPr>
            </a:br>
            <a:endParaRPr lang="en-US" sz="2800" dirty="0">
              <a:solidFill>
                <a:schemeClr val="bg1"/>
              </a:solidFill>
            </a:endParaRPr>
          </a:p>
          <a:p>
            <a:pPr marL="457200" indent="-457200">
              <a:buFont typeface="Arial" panose="020B0604020202020204" pitchFamily="34" charset="0"/>
              <a:buChar char="•"/>
            </a:pPr>
            <a:r>
              <a:rPr lang="en-US" sz="2800" dirty="0">
                <a:solidFill>
                  <a:schemeClr val="bg1"/>
                </a:solidFill>
              </a:rPr>
              <a:t> </a:t>
            </a:r>
            <a:r>
              <a:rPr lang="en-US" sz="2800" dirty="0" err="1">
                <a:solidFill>
                  <a:schemeClr val="bg1"/>
                </a:solidFill>
              </a:rPr>
              <a:t>KRWA</a:t>
            </a:r>
            <a:r>
              <a:rPr lang="en-US" sz="2800" dirty="0">
                <a:solidFill>
                  <a:schemeClr val="bg1"/>
                </a:solidFill>
              </a:rPr>
              <a:t> can provide design assistance</a:t>
            </a:r>
            <a:endParaRPr lang="en-US" sz="18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19</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sz="3200" dirty="0">
                <a:solidFill>
                  <a:schemeClr val="bg1"/>
                </a:solidFill>
              </a:rPr>
              <a:t>Don’t have a website?</a:t>
            </a:r>
            <a:br>
              <a:rPr lang="en-US" sz="4400" dirty="0"/>
            </a:br>
            <a:endParaRPr lang="en-US" dirty="0"/>
          </a:p>
        </p:txBody>
      </p:sp>
    </p:spTree>
    <p:extLst>
      <p:ext uri="{BB962C8B-B14F-4D97-AF65-F5344CB8AC3E}">
        <p14:creationId xmlns:p14="http://schemas.microsoft.com/office/powerpoint/2010/main" val="2369644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endParaRPr lang="en-US" sz="2800" dirty="0">
              <a:solidFill>
                <a:schemeClr val="bg1"/>
              </a:solidFill>
            </a:endParaRPr>
          </a:p>
          <a:p>
            <a:pPr marL="457200" indent="-457200">
              <a:buFont typeface="Arial" panose="020B0604020202020204" pitchFamily="34" charset="0"/>
              <a:buChar char="•"/>
            </a:pPr>
            <a:endParaRPr lang="en-US" dirty="0">
              <a:solidFill>
                <a:schemeClr val="bg1"/>
              </a:solidFill>
            </a:endParaRPr>
          </a:p>
          <a:p>
            <a:pPr marL="457200" indent="-457200">
              <a:buFont typeface="Arial" panose="020B0604020202020204" pitchFamily="34" charset="0"/>
              <a:buChar char="•"/>
            </a:pPr>
            <a:r>
              <a:rPr lang="en-US" sz="2800" dirty="0">
                <a:solidFill>
                  <a:schemeClr val="bg1"/>
                </a:solidFill>
              </a:rPr>
              <a:t>Who speaks for the district?</a:t>
            </a:r>
          </a:p>
          <a:p>
            <a:pPr marL="457200" indent="-457200">
              <a:buFont typeface="Arial" panose="020B0604020202020204" pitchFamily="34" charset="0"/>
              <a:buChar char="•"/>
            </a:pPr>
            <a:r>
              <a:rPr lang="en-US" sz="2800" dirty="0">
                <a:solidFill>
                  <a:schemeClr val="bg1"/>
                </a:solidFill>
              </a:rPr>
              <a:t>When should the district’s attorney speak for the district</a:t>
            </a:r>
          </a:p>
          <a:p>
            <a:pPr marL="457200" indent="-457200">
              <a:buFont typeface="Arial" panose="020B0604020202020204" pitchFamily="34" charset="0"/>
              <a:buChar char="•"/>
            </a:pPr>
            <a:r>
              <a:rPr lang="en-US" sz="2800" dirty="0">
                <a:solidFill>
                  <a:schemeClr val="bg1"/>
                </a:solidFill>
              </a:rPr>
              <a:t>Plan for contingencies</a:t>
            </a:r>
          </a:p>
          <a:p>
            <a:pPr marL="0" indent="0">
              <a:buNone/>
            </a:pPr>
            <a:r>
              <a:rPr lang="en-US" dirty="0">
                <a:solidFill>
                  <a:schemeClr val="bg1"/>
                </a:solidFill>
              </a:rPr>
              <a:t>               </a:t>
            </a:r>
            <a:r>
              <a:rPr lang="en-US" sz="2800" dirty="0">
                <a:solidFill>
                  <a:schemeClr val="bg1"/>
                </a:solidFill>
              </a:rPr>
              <a:t>After-hours</a:t>
            </a:r>
          </a:p>
          <a:p>
            <a:pPr marL="0" indent="0">
              <a:buNone/>
            </a:pPr>
            <a:r>
              <a:rPr lang="en-US" dirty="0">
                <a:solidFill>
                  <a:schemeClr val="bg1"/>
                </a:solidFill>
              </a:rPr>
              <a:t>               </a:t>
            </a:r>
            <a:r>
              <a:rPr lang="en-US" sz="2800" dirty="0">
                <a:solidFill>
                  <a:schemeClr val="bg1"/>
                </a:solidFill>
              </a:rPr>
              <a:t>Emergencies </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20</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lstStyle/>
          <a:p>
            <a:pPr algn="ctr"/>
            <a:r>
              <a:rPr lang="en-US" sz="3200" dirty="0">
                <a:solidFill>
                  <a:schemeClr val="bg1"/>
                </a:solidFill>
              </a:rPr>
              <a:t>Media relations – have a plan</a:t>
            </a:r>
            <a:br>
              <a:rPr lang="en-US" sz="4400" dirty="0"/>
            </a:br>
            <a:endParaRPr lang="en-US" dirty="0"/>
          </a:p>
        </p:txBody>
      </p:sp>
    </p:spTree>
    <p:extLst>
      <p:ext uri="{BB962C8B-B14F-4D97-AF65-F5344CB8AC3E}">
        <p14:creationId xmlns:p14="http://schemas.microsoft.com/office/powerpoint/2010/main" val="307275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Arial" panose="020B0604020202020204" pitchFamily="34" charset="0"/>
              <a:buChar char="•"/>
            </a:pPr>
            <a:r>
              <a:rPr lang="en-US" sz="2800" dirty="0">
                <a:solidFill>
                  <a:schemeClr val="bg1"/>
                </a:solidFill>
              </a:rPr>
              <a:t>Independence</a:t>
            </a:r>
          </a:p>
          <a:p>
            <a:pPr marL="457200" indent="-457200">
              <a:buFont typeface="Arial" panose="020B0604020202020204" pitchFamily="34" charset="0"/>
              <a:buChar char="•"/>
            </a:pPr>
            <a:r>
              <a:rPr lang="en-US" sz="2800" dirty="0">
                <a:solidFill>
                  <a:schemeClr val="bg1"/>
                </a:solidFill>
              </a:rPr>
              <a:t>Transparency</a:t>
            </a:r>
          </a:p>
          <a:p>
            <a:pPr marL="0" indent="0">
              <a:buNone/>
            </a:pPr>
            <a:r>
              <a:rPr lang="en-US" sz="2800" dirty="0">
                <a:solidFill>
                  <a:schemeClr val="bg1"/>
                </a:solidFill>
              </a:rPr>
              <a:t>               Access to meetings; public participation</a:t>
            </a:r>
          </a:p>
          <a:p>
            <a:pPr marL="0" indent="0">
              <a:buNone/>
            </a:pPr>
            <a:r>
              <a:rPr lang="en-US" sz="2800" dirty="0">
                <a:solidFill>
                  <a:schemeClr val="bg1"/>
                </a:solidFill>
              </a:rPr>
              <a:t>               Open Records Act compliance</a:t>
            </a:r>
          </a:p>
          <a:p>
            <a:pPr marL="0" indent="0">
              <a:buNone/>
            </a:pPr>
            <a:r>
              <a:rPr lang="en-US" sz="2800" dirty="0">
                <a:solidFill>
                  <a:schemeClr val="bg1"/>
                </a:solidFill>
              </a:rPr>
              <a:t>               Communicate with your customers</a:t>
            </a:r>
          </a:p>
          <a:p>
            <a:pPr marL="0" indent="0">
              <a:buNone/>
            </a:pPr>
            <a:r>
              <a:rPr lang="en-US" sz="2800" dirty="0">
                <a:solidFill>
                  <a:schemeClr val="bg1"/>
                </a:solidFill>
              </a:rPr>
              <a:t>               Media relations</a:t>
            </a:r>
          </a:p>
          <a:p>
            <a:pPr marL="457200" indent="-457200">
              <a:buFont typeface="Arial" panose="020B0604020202020204" pitchFamily="34" charset="0"/>
              <a:buChar char="•"/>
            </a:pPr>
            <a:r>
              <a:rPr lang="en-US" sz="2800" dirty="0">
                <a:solidFill>
                  <a:schemeClr val="bg1"/>
                </a:solidFill>
              </a:rPr>
              <a:t>Avoid impropriety or the appearance of impropriety</a:t>
            </a: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21</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p:txBody>
          <a:bodyPr>
            <a:normAutofit/>
          </a:bodyPr>
          <a:lstStyle/>
          <a:p>
            <a:pPr algn="ctr"/>
            <a:r>
              <a:rPr lang="en-US" sz="3200" dirty="0">
                <a:solidFill>
                  <a:schemeClr val="bg1"/>
                </a:solidFill>
              </a:rPr>
              <a:t>Building trust with your customers and your community</a:t>
            </a:r>
            <a:br>
              <a:rPr lang="en-US" sz="3200" dirty="0">
                <a:solidFill>
                  <a:schemeClr val="bg1"/>
                </a:solidFill>
              </a:rPr>
            </a:br>
            <a:endParaRPr lang="en-US" sz="3200" dirty="0">
              <a:solidFill>
                <a:schemeClr val="bg1"/>
              </a:solidFill>
            </a:endParaRPr>
          </a:p>
        </p:txBody>
      </p:sp>
    </p:spTree>
    <p:extLst>
      <p:ext uri="{BB962C8B-B14F-4D97-AF65-F5344CB8AC3E}">
        <p14:creationId xmlns:p14="http://schemas.microsoft.com/office/powerpoint/2010/main" val="160807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0" indent="0" algn="ctr">
              <a:buNone/>
            </a:pPr>
            <a:endParaRPr lang="en-US" sz="4000" dirty="0"/>
          </a:p>
          <a:p>
            <a:pPr marL="0" indent="0" algn="ctr">
              <a:buNone/>
            </a:pPr>
            <a:r>
              <a:rPr lang="en-US" sz="4000">
                <a:solidFill>
                  <a:schemeClr val="bg1"/>
                </a:solidFill>
              </a:rPr>
              <a:t>THANK YOU…</a:t>
            </a:r>
            <a:endParaRPr lang="en-US" sz="4000" dirty="0">
              <a:solidFill>
                <a:schemeClr val="bg1"/>
              </a:solidFill>
            </a:endParaRPr>
          </a:p>
          <a:p>
            <a:pPr marL="0" indent="0">
              <a:buNone/>
            </a:pPr>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22</a:t>
            </a:fld>
            <a:endParaRPr lang="en-US"/>
          </a:p>
        </p:txBody>
      </p:sp>
      <p:sp>
        <p:nvSpPr>
          <p:cNvPr id="7" name="Title 6">
            <a:extLst>
              <a:ext uri="{FF2B5EF4-FFF2-40B4-BE49-F238E27FC236}">
                <a16:creationId xmlns:a16="http://schemas.microsoft.com/office/drawing/2014/main" id="{C0902605-01FC-C78F-E122-655BE5E700DF}"/>
              </a:ext>
            </a:extLst>
          </p:cNvPr>
          <p:cNvSpPr>
            <a:spLocks noGrp="1"/>
          </p:cNvSpPr>
          <p:nvPr>
            <p:ph type="title"/>
          </p:nvPr>
        </p:nvSpPr>
        <p:spPr>
          <a:xfrm>
            <a:off x="1224792" y="365125"/>
            <a:ext cx="10129007" cy="1325563"/>
          </a:xfrm>
        </p:spPr>
        <p:txBody>
          <a:bodyPr>
            <a:normAutofit fontScale="90000"/>
          </a:bodyPr>
          <a:lstStyle/>
          <a:p>
            <a:r>
              <a:rPr lang="en-US" sz="4400" b="1" spc="-150" dirty="0">
                <a:solidFill>
                  <a:schemeClr val="bg1"/>
                </a:solidFill>
                <a:latin typeface="Arial Narrow" panose="020B0606020202030204" pitchFamily="34" charset="0"/>
              </a:rPr>
              <a:t>KENTUCKY PUBLIC</a:t>
            </a:r>
            <a:br>
              <a:rPr lang="en-US" sz="4400" b="1" spc="-150" dirty="0">
                <a:solidFill>
                  <a:schemeClr val="bg1"/>
                </a:solidFill>
                <a:latin typeface="Arial Narrow" panose="020B0606020202030204" pitchFamily="34" charset="0"/>
              </a:rPr>
            </a:br>
            <a:r>
              <a:rPr lang="en-US" sz="4400" b="1" spc="-150" dirty="0">
                <a:solidFill>
                  <a:schemeClr val="bg1"/>
                </a:solidFill>
                <a:latin typeface="Arial Narrow" panose="020B0606020202030204" pitchFamily="34" charset="0"/>
              </a:rPr>
              <a:t>SERVICE COMMISSION</a:t>
            </a:r>
            <a:br>
              <a:rPr lang="en-US" sz="4400" b="1" spc="-150" dirty="0">
                <a:solidFill>
                  <a:schemeClr val="accent5">
                    <a:lumMod val="75000"/>
                  </a:schemeClr>
                </a:solidFill>
                <a:latin typeface="Arial Narrow" panose="020B0606020202030204" pitchFamily="34" charset="0"/>
              </a:rPr>
            </a:br>
            <a:endParaRPr lang="en-US" dirty="0"/>
          </a:p>
        </p:txBody>
      </p:sp>
      <p:pic>
        <p:nvPicPr>
          <p:cNvPr id="2" name="Picture 1" descr="Soubor:&lt;strong&gt;Seal&lt;/strong&gt; of &lt;strong&gt;Kentucky&lt;/strong&gt;.svg – Wikipedie">
            <a:extLst>
              <a:ext uri="{FF2B5EF4-FFF2-40B4-BE49-F238E27FC236}">
                <a16:creationId xmlns:a16="http://schemas.microsoft.com/office/drawing/2014/main" id="{D878B115-59D1-3842-D5C8-CDCC4F947F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985" y="307663"/>
            <a:ext cx="953861" cy="953861"/>
          </a:xfrm>
          <a:prstGeom prst="rect">
            <a:avLst/>
          </a:prstGeom>
        </p:spPr>
      </p:pic>
    </p:spTree>
    <p:extLst>
      <p:ext uri="{BB962C8B-B14F-4D97-AF65-F5344CB8AC3E}">
        <p14:creationId xmlns:p14="http://schemas.microsoft.com/office/powerpoint/2010/main" val="42871957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1366</Words>
  <Application>Microsoft Office PowerPoint</Application>
  <PresentationFormat>Widescreen</PresentationFormat>
  <Paragraphs>165</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Arial Narrow</vt:lpstr>
      <vt:lpstr>Calibri</vt:lpstr>
      <vt:lpstr>Calibri Light</vt:lpstr>
      <vt:lpstr>Wingdings</vt:lpstr>
      <vt:lpstr>Office Theme</vt:lpstr>
      <vt:lpstr>PowerPoint Presentation</vt:lpstr>
      <vt:lpstr>What should I know now that I have been appointed and confirmed as a member of my local water district board? </vt:lpstr>
      <vt:lpstr>Who do you answer to? </vt:lpstr>
      <vt:lpstr>What is a Fiduciary Duty? </vt:lpstr>
      <vt:lpstr>Results of Breaching Your Fiduciary Duty: </vt:lpstr>
      <vt:lpstr>Removal from office </vt:lpstr>
      <vt:lpstr>The Definition of Willful </vt:lpstr>
      <vt:lpstr>Board meetings </vt:lpstr>
      <vt:lpstr>Board meetings </vt:lpstr>
      <vt:lpstr>Board meetings </vt:lpstr>
      <vt:lpstr>Board meetings </vt:lpstr>
      <vt:lpstr>Board minutes </vt:lpstr>
      <vt:lpstr>  Water District Board has Sole Responsibility for:  </vt:lpstr>
      <vt:lpstr>The chief executive officer (KRS 74.040)</vt:lpstr>
      <vt:lpstr>Selecting a manager – things to consider </vt:lpstr>
      <vt:lpstr>Managing your manager </vt:lpstr>
      <vt:lpstr>Customer communications </vt:lpstr>
      <vt:lpstr>Get a website (if you don’t have one already) </vt:lpstr>
      <vt:lpstr>Don’t have a website? </vt:lpstr>
      <vt:lpstr>Media relations – have a plan </vt:lpstr>
      <vt:lpstr>Building trust with your customers and your community </vt:lpstr>
      <vt:lpstr>KENTUCKY PUBLIC SERVICE COMMISSION </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11</cp:revision>
  <cp:lastPrinted>2023-06-26T12:12:22Z</cp:lastPrinted>
  <dcterms:created xsi:type="dcterms:W3CDTF">2023-03-23T13:49:26Z</dcterms:created>
  <dcterms:modified xsi:type="dcterms:W3CDTF">2026-09-17T15:10:22Z</dcterms:modified>
</cp:coreProperties>
</file>